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69" r:id="rId3"/>
    <p:sldId id="373" r:id="rId4"/>
    <p:sldId id="385" r:id="rId5"/>
    <p:sldId id="386" r:id="rId6"/>
    <p:sldId id="276" r:id="rId7"/>
    <p:sldId id="370" r:id="rId8"/>
    <p:sldId id="388" r:id="rId9"/>
    <p:sldId id="371" r:id="rId10"/>
    <p:sldId id="394" r:id="rId11"/>
    <p:sldId id="367" r:id="rId12"/>
    <p:sldId id="383" r:id="rId13"/>
    <p:sldId id="390" r:id="rId14"/>
    <p:sldId id="392" r:id="rId15"/>
    <p:sldId id="384" r:id="rId16"/>
    <p:sldId id="387" r:id="rId17"/>
    <p:sldId id="363" r:id="rId18"/>
    <p:sldId id="364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C1A110-69A3-3603-97AE-D17B947C57CC}" name="Florent LAGUEUX" initials="FL" userId="S::flagueux@sipperec.fr::469930b5-3797-40a1-87b5-6528a473615f" providerId="AD"/>
  <p188:author id="{DE87AF75-F6F4-BD53-01B8-272943F2946D}" name="Raphaël CLAUSTRE" initials="RC" userId="S::rclaustre@sipperec.fr::c91b6a2e-8606-4832-92cc-49873dbe27bb" providerId="AD"/>
  <p188:author id="{A8D6DC77-7736-61D1-B215-313F1387F222}" name="Nina MATHIEU" initials="NM" userId="S::n.mathieu@groupe-eh2.fr::d2a87b8a-2d2e-4a0a-8bbd-1679445043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9"/>
    <a:srgbClr val="F08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1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Lexend" pitchFamily="2" charset="0"/>
                <a:ea typeface="+mn-ea"/>
                <a:cs typeface="Arial" panose="020B0604020202020204" pitchFamily="34" charset="0"/>
              </a:defRPr>
            </a:pPr>
            <a:r>
              <a:rPr lang="en-US" b="1" dirty="0" err="1">
                <a:solidFill>
                  <a:srgbClr val="004369"/>
                </a:solidFill>
              </a:rPr>
              <a:t>Actionnariat</a:t>
            </a:r>
            <a:r>
              <a:rPr lang="en-US" b="1" dirty="0">
                <a:solidFill>
                  <a:srgbClr val="004369"/>
                </a:solidFill>
              </a:rPr>
              <a:t> </a:t>
            </a:r>
            <a:r>
              <a:rPr lang="en-US" b="1" dirty="0" err="1">
                <a:solidFill>
                  <a:srgbClr val="004369"/>
                </a:solidFill>
              </a:rPr>
              <a:t>SIPEnR</a:t>
            </a:r>
            <a:endParaRPr lang="en-US" b="1" dirty="0">
              <a:solidFill>
                <a:srgbClr val="004369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Lexend" pitchFamily="2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Actionnariat SIPEnR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F7C6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956-4036-81EC-E3D18732AB21}"/>
              </c:ext>
            </c:extLst>
          </c:dPt>
          <c:dPt>
            <c:idx val="1"/>
            <c:bubble3D val="0"/>
            <c:spPr>
              <a:solidFill>
                <a:srgbClr val="E3071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956-4036-81EC-E3D18732AB21}"/>
              </c:ext>
            </c:extLst>
          </c:dPt>
          <c:dPt>
            <c:idx val="2"/>
            <c:bubble3D val="0"/>
            <c:spPr>
              <a:solidFill>
                <a:srgbClr val="024D8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956-4036-81EC-E3D18732AB2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849C3161-1362-4D71-BC46-B130B1E5E016}" type="CATEGORYNAME">
                      <a:rPr lang="en-US">
                        <a:solidFill>
                          <a:srgbClr val="F7C600"/>
                        </a:solidFill>
                      </a:rPr>
                      <a:pPr/>
                      <a:t>[NOM DE CATÉGORIE]</a:t>
                    </a:fld>
                    <a:r>
                      <a:rPr lang="en-US" baseline="0" dirty="0"/>
                      <a:t>
</a:t>
                    </a:r>
                    <a:fld id="{9F35964F-8B04-4AE5-AC0D-06B1EB1431CC}" type="PERCENTAGE">
                      <a:rPr lang="en-US" baseline="0"/>
                      <a:pPr/>
                      <a:t>[POURCENTAGE]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956-4036-81EC-E3D18732AB21}"/>
                </c:ext>
              </c:extLst>
            </c:dLbl>
            <c:dLbl>
              <c:idx val="1"/>
              <c:layout>
                <c:manualLayout>
                  <c:x val="-1.8468392483401253E-2"/>
                  <c:y val="1.7051139749905683E-2"/>
                </c:manualLayout>
              </c:layout>
              <c:tx>
                <c:rich>
                  <a:bodyPr/>
                  <a:lstStyle/>
                  <a:p>
                    <a:fld id="{6B5BF2E8-6FE7-4E5F-B3F9-5865530E6DAF}" type="CATEGORYNAME">
                      <a:rPr lang="fr-FR">
                        <a:solidFill>
                          <a:srgbClr val="E30713"/>
                        </a:solidFill>
                      </a:rPr>
                      <a:pPr/>
                      <a:t>[NOM DE CATÉGORIE]</a:t>
                    </a:fld>
                    <a:r>
                      <a:rPr lang="fr-FR" baseline="0" dirty="0"/>
                      <a:t>
</a:t>
                    </a:r>
                    <a:fld id="{CF1B3DC9-A0CB-418B-BBA6-E7FCC64BBF92}" type="PERCENTAGE">
                      <a:rPr lang="fr-FR" baseline="0"/>
                      <a:pPr/>
                      <a:t>[POURCENTAGE]</a:t>
                    </a:fld>
                    <a:endParaRPr lang="fr-FR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14142029237354"/>
                      <c:h val="0.264534353144508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956-4036-81EC-E3D18732AB2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41CF14F-77FD-4F06-B14E-9C94D503149C}" type="CATEGORYNAME">
                      <a:rPr lang="fr-FR"/>
                      <a:pPr/>
                      <a:t>[NOM DE CATÉGORIE]</a:t>
                    </a:fld>
                    <a:r>
                      <a:rPr lang="fr-FR"/>
                      <a:t>
</a:t>
                    </a:r>
                    <a:fld id="{1E597419-2EB6-445D-B903-54BCEAA7805A}" type="PERCENTAGE">
                      <a:rPr lang="fr-FR"/>
                      <a:pPr/>
                      <a:t>[POURCENTAGE]</a:t>
                    </a:fld>
                    <a:endParaRPr lang="fr-FR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83636212267681"/>
                      <c:h val="0.255790399225560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956-4036-81EC-E3D18732AB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rgbClr val="004369"/>
                    </a:solidFill>
                    <a:latin typeface="Lexend" pitchFamily="2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SIPPEREC</c:v>
                </c:pt>
                <c:pt idx="1">
                  <c:v>Caisse des Dépôts et Consignations</c:v>
                </c:pt>
                <c:pt idx="2">
                  <c:v>Autres SEM et investissements citoyens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0.72</c:v>
                </c:pt>
                <c:pt idx="1">
                  <c:v>0.21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56-4036-81EC-E3D18732A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1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Lexend" pitchFamily="2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Participation SPV</a:t>
            </a:r>
          </a:p>
        </c:rich>
      </c:tx>
      <c:layout>
        <c:manualLayout>
          <c:xMode val="edge"/>
          <c:yMode val="edge"/>
          <c:x val="0.34952770487022455"/>
          <c:y val="7.53824687505702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Part SPV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6A-4B6A-A3D4-9D70FDB6287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6A-4B6A-A3D4-9D70FDB62879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6A-4B6A-A3D4-9D70FDB62879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96A-4B6A-A3D4-9D70FDB62879}"/>
              </c:ext>
            </c:extLst>
          </c:dPt>
          <c:dLbls>
            <c:dLbl>
              <c:idx val="0"/>
              <c:layout>
                <c:manualLayout>
                  <c:x val="-0.19856897054534864"/>
                  <c:y val="-6.6294363594114761E-3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30171"/>
                        <a:gd name="adj2" fmla="val 26877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B96A-4B6A-A3D4-9D70FDB62879}"/>
                </c:ext>
              </c:extLst>
            </c:dLbl>
            <c:dLbl>
              <c:idx val="1"/>
              <c:layout>
                <c:manualLayout>
                  <c:x val="7.7495042286380864E-2"/>
                  <c:y val="-0.22381954109685559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39716"/>
                        <a:gd name="adj2" fmla="val 120661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B96A-4B6A-A3D4-9D70FDB62879}"/>
                </c:ext>
              </c:extLst>
            </c:dLbl>
            <c:dLbl>
              <c:idx val="2"/>
              <c:layout>
                <c:manualLayout>
                  <c:x val="7.6604695246427532E-2"/>
                  <c:y val="7.428943394558963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6A-4B6A-A3D4-9D70FDB62879}"/>
                </c:ext>
              </c:extLst>
            </c:dLbl>
            <c:dLbl>
              <c:idx val="3"/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3080"/>
                        <a:gd name="adj2" fmla="val -35055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B96A-4B6A-A3D4-9D70FDB62879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Feuil1!$A$2:$A$5</c:f>
              <c:strCache>
                <c:ptCount val="4"/>
                <c:pt idx="0">
                  <c:v>SIPEnR 50 à 60%</c:v>
                </c:pt>
                <c:pt idx="1">
                  <c:v>Ville d'Achères 20 à 30%</c:v>
                </c:pt>
                <c:pt idx="2">
                  <c:v>Energie partagée 10%</c:v>
                </c:pt>
                <c:pt idx="3">
                  <c:v>SEY 10%</c:v>
                </c:pt>
              </c:strCache>
            </c:strRef>
          </c:cat>
          <c:val>
            <c:numRef>
              <c:f>Feuil1!$B$2:$B$5</c:f>
              <c:numCache>
                <c:formatCode>0%</c:formatCode>
                <c:ptCount val="4"/>
                <c:pt idx="0">
                  <c:v>0.5</c:v>
                </c:pt>
                <c:pt idx="1">
                  <c:v>0.3</c:v>
                </c:pt>
                <c:pt idx="2">
                  <c:v>0.1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96A-4B6A-A3D4-9D70FDB62879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B3345-7350-41F7-B5F7-458FEB05D99E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F9D9E-051C-41D3-8BB1-60C8FF9D9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30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Titre : police 60</a:t>
            </a:r>
          </a:p>
          <a:p>
            <a:r>
              <a:rPr lang="fr-FR" dirty="0"/>
              <a:t>Auteur : police 18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F9D9E-051C-41D3-8BB1-60C8FF9D93D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446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Titre : police 54</a:t>
            </a:r>
          </a:p>
          <a:p>
            <a:r>
              <a:rPr lang="fr-FR" dirty="0"/>
              <a:t>Sous-titre : police 18</a:t>
            </a:r>
          </a:p>
          <a:p>
            <a:r>
              <a:rPr lang="fr-FR" dirty="0"/>
              <a:t>Texte : police 16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F9D9E-051C-41D3-8BB1-60C8FF9D93D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702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C9A64-F63C-3EEB-64F4-A23F27FE3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C3FACF-0FDE-8C0C-9070-A6ABD64C8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CE99B6-BE67-5DA5-2506-1CBD6AD70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Titre : police 54</a:t>
            </a:r>
          </a:p>
          <a:p>
            <a:r>
              <a:rPr lang="fr-FR" dirty="0"/>
              <a:t>Sous-titre : police 18</a:t>
            </a:r>
          </a:p>
          <a:p>
            <a:r>
              <a:rPr lang="fr-FR" dirty="0"/>
              <a:t>Texte : police 16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010CE1-3082-8802-9CA7-A0D6E7D17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F9D9E-051C-41D3-8BB1-60C8FF9D93D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724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0F50-DCE3-9C46-7A94-69D730989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931016-3818-C8FF-E813-578E9CEA11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9F0CD9-9AAD-437D-0CB6-68E6959E4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Titre : police 54</a:t>
            </a:r>
          </a:p>
          <a:p>
            <a:r>
              <a:rPr lang="fr-FR" dirty="0"/>
              <a:t>Sous-titre : police 18</a:t>
            </a:r>
          </a:p>
          <a:p>
            <a:r>
              <a:rPr lang="fr-FR" dirty="0"/>
              <a:t>Texte : police 16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022E63-24AA-22AC-B787-089EC3DCB5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F9D9E-051C-41D3-8BB1-60C8FF9D93D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139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F9D9E-051C-41D3-8BB1-60C8FF9D93DB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860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D577692-C6AF-4C5E-BC66-AF9757E1CE6D}" type="slidenum">
              <a:rPr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295EA9-AE39-8B28-B023-7C893B33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E946D0-89CB-EF3E-4783-567E081AC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249FDD-761A-3CDD-F4E4-56367F055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4EEA467-9F97-BE09-D0F0-C76BF4F5A3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889461"/>
            <a:ext cx="10515600" cy="2890202"/>
          </a:xfrm>
        </p:spPr>
        <p:txBody>
          <a:bodyPr anchor="b">
            <a:normAutofit/>
          </a:bodyPr>
          <a:lstStyle>
            <a:lvl1pPr algn="ctr">
              <a:defRPr sz="6000" b="1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r>
              <a:rPr lang="fr-FR" dirty="0"/>
              <a:t>Titre de la présentation sur 1 ou plusieurs lignes</a:t>
            </a:r>
            <a:endParaRPr lang="en-US" dirty="0"/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52AF996E-E8CB-2055-C23A-C5ECC17BC3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35043" y="4094230"/>
            <a:ext cx="5121914" cy="369887"/>
          </a:xfrm>
        </p:spPr>
        <p:txBody>
          <a:bodyPr>
            <a:noAutofit/>
          </a:bodyPr>
          <a:lstStyle>
            <a:lvl1pPr>
              <a:defRPr sz="1800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0" dirty="0">
                <a:solidFill>
                  <a:srgbClr val="F7C600"/>
                </a:solidFill>
                <a:latin typeface="Lexend" pitchFamily="2" charset="0"/>
              </a:rPr>
              <a:t>JX.MX.20XX – auteur/</a:t>
            </a:r>
            <a:r>
              <a:rPr lang="fr-FR" sz="2000" b="0" dirty="0" err="1">
                <a:solidFill>
                  <a:srgbClr val="F7C600"/>
                </a:solidFill>
                <a:latin typeface="Lexend" pitchFamily="2" charset="0"/>
              </a:rPr>
              <a:t>rice</a:t>
            </a:r>
            <a:r>
              <a:rPr lang="fr-FR" sz="2000" b="0" dirty="0">
                <a:solidFill>
                  <a:srgbClr val="F7C600"/>
                </a:solidFill>
                <a:latin typeface="Lexend" pitchFamily="2" charset="0"/>
              </a:rPr>
              <a:t> NOM Prénom</a:t>
            </a:r>
          </a:p>
        </p:txBody>
      </p:sp>
    </p:spTree>
    <p:extLst>
      <p:ext uri="{BB962C8B-B14F-4D97-AF65-F5344CB8AC3E}">
        <p14:creationId xmlns:p14="http://schemas.microsoft.com/office/powerpoint/2010/main" val="406629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Sommaire - 6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graphique SmartArt 10">
            <a:extLst>
              <a:ext uri="{FF2B5EF4-FFF2-40B4-BE49-F238E27FC236}">
                <a16:creationId xmlns:a16="http://schemas.microsoft.com/office/drawing/2014/main" id="{59D517D3-F3C1-936A-9E3B-AA07845878C1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885825" y="695325"/>
            <a:ext cx="5210175" cy="5467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>
                <a:solidFill>
                  <a:srgbClr val="F08300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Espace réservé du graphique SmartArt 10">
            <a:extLst>
              <a:ext uri="{FF2B5EF4-FFF2-40B4-BE49-F238E27FC236}">
                <a16:creationId xmlns:a16="http://schemas.microsoft.com/office/drawing/2014/main" id="{D69CCF1A-5BF6-2189-73AF-70BCF21DECE8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6096000" y="695325"/>
            <a:ext cx="5210175" cy="5467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>
                <a:solidFill>
                  <a:srgbClr val="F08300"/>
                </a:solidFill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92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Sommaire - 4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Espace réservé du graphique SmartArt 10">
            <a:extLst>
              <a:ext uri="{FF2B5EF4-FFF2-40B4-BE49-F238E27FC236}">
                <a16:creationId xmlns:a16="http://schemas.microsoft.com/office/drawing/2014/main" id="{AB92913A-933F-8217-3BB9-5BCABA1421FA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814387" y="695325"/>
            <a:ext cx="10563225" cy="5467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defRPr>
                <a:solidFill>
                  <a:srgbClr val="F08300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542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-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23D583-E599-B582-5677-7F76935D58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943100"/>
            <a:ext cx="5484812" cy="2971800"/>
          </a:xfr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kern="1200" dirty="0">
                <a:solidFill>
                  <a:srgbClr val="F08300"/>
                </a:solidFill>
                <a:latin typeface="Lexend" pitchFamily="2" charset="0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fr-FR" dirty="0"/>
              <a:t>Titre de la sous-partie 1 </a:t>
            </a:r>
            <a:br>
              <a:rPr lang="fr-FR" dirty="0"/>
            </a:br>
            <a:r>
              <a:rPr lang="fr-FR" dirty="0"/>
              <a:t>sur une ou plusieurs </a:t>
            </a:r>
            <a:br>
              <a:rPr lang="fr-FR" dirty="0"/>
            </a:br>
            <a:r>
              <a:rPr lang="fr-FR" dirty="0"/>
              <a:t>lignes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1B27F1B-8ACF-62BB-52FB-7B1188808C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7506" y="1017171"/>
            <a:ext cx="4694706" cy="482365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3200">
                <a:solidFill>
                  <a:srgbClr val="F08300"/>
                </a:solidFill>
                <a:latin typeface="Lexend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98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-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600" y="6351048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1CE5D8-A7DC-0B98-B13D-A417A45640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0005" y="324389"/>
            <a:ext cx="6091989" cy="972785"/>
          </a:xfrm>
        </p:spPr>
        <p:txBody>
          <a:bodyPr/>
          <a:lstStyle>
            <a:lvl1pPr algn="ctr">
              <a:lnSpc>
                <a:spcPct val="100000"/>
              </a:lnSpc>
              <a:defRPr b="1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r>
              <a:rPr lang="fr-FR" dirty="0"/>
              <a:t>Titre de la slide</a:t>
            </a:r>
            <a:endParaRPr lang="en-US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8A889D96-E392-BC71-822C-E630431E4C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81119" y="2374265"/>
            <a:ext cx="9429756" cy="336931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rgbClr val="004369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1BC29FDA-AAD5-7716-EFAE-637C0851F9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0005" y="1297174"/>
            <a:ext cx="6091984" cy="36988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0" dirty="0">
                <a:solidFill>
                  <a:srgbClr val="F7C600"/>
                </a:solidFill>
                <a:latin typeface="Lexend" pitchFamily="2" charset="0"/>
              </a:rPr>
              <a:t>Sous-titre de la slide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4833CD-A471-BF00-80C1-60B03EB5E7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34" y="6311900"/>
            <a:ext cx="936812" cy="39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8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-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78482B-C168-9117-A91A-A3214B79A7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0005" y="324389"/>
            <a:ext cx="6091989" cy="972785"/>
          </a:xfrm>
        </p:spPr>
        <p:txBody>
          <a:bodyPr/>
          <a:lstStyle>
            <a:lvl1pPr algn="ctr">
              <a:lnSpc>
                <a:spcPct val="100000"/>
              </a:lnSpc>
              <a:defRPr b="1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r>
              <a:rPr lang="fr-FR" dirty="0"/>
              <a:t>Titre de la slide</a:t>
            </a:r>
            <a:endParaRPr lang="en-US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9330442F-394F-3E35-A845-AA7027BAF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81119" y="2374265"/>
            <a:ext cx="9429756" cy="3369310"/>
          </a:xfrm>
        </p:spPr>
        <p:txBody>
          <a:bodyPr numCol="2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rgbClr val="004369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9B2958CB-2E78-F907-61BA-AA026F3695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0005" y="1297174"/>
            <a:ext cx="6091984" cy="36988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0" dirty="0">
                <a:solidFill>
                  <a:srgbClr val="F7C600"/>
                </a:solidFill>
                <a:latin typeface="Lexend" pitchFamily="2" charset="0"/>
              </a:rPr>
              <a:t>Sous-titre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50860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- image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6B332A-B58B-85F6-38DE-633A89E2D6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0005" y="324389"/>
            <a:ext cx="6091989" cy="972785"/>
          </a:xfrm>
        </p:spPr>
        <p:txBody>
          <a:bodyPr/>
          <a:lstStyle>
            <a:lvl1pPr algn="ctr">
              <a:lnSpc>
                <a:spcPct val="100000"/>
              </a:lnSpc>
              <a:defRPr b="1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r>
              <a:rPr lang="fr-FR" dirty="0"/>
              <a:t>Titre de la slide</a:t>
            </a:r>
            <a:endParaRPr lang="en-US" dirty="0"/>
          </a:p>
        </p:txBody>
      </p:sp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23DB1CAD-79E7-975B-DCA0-C09276F8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0005" y="1297174"/>
            <a:ext cx="6091984" cy="36988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0" dirty="0">
                <a:solidFill>
                  <a:srgbClr val="F7C600"/>
                </a:solidFill>
                <a:latin typeface="Lexend" pitchFamily="2" charset="0"/>
              </a:rPr>
              <a:t>Sous-titre de la slide</a:t>
            </a:r>
          </a:p>
        </p:txBody>
      </p:sp>
      <p:sp>
        <p:nvSpPr>
          <p:cNvPr id="7" name="Espace réservé pour une image  4">
            <a:extLst>
              <a:ext uri="{FF2B5EF4-FFF2-40B4-BE49-F238E27FC236}">
                <a16:creationId xmlns:a16="http://schemas.microsoft.com/office/drawing/2014/main" id="{1EA56A70-3450-5FB3-3DBB-B604244F3C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99767" y="1940877"/>
            <a:ext cx="4284444" cy="428444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08300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AADA499E-02C1-1A9D-EEA8-4BCBA2AD57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7789" y="2681557"/>
            <a:ext cx="4714881" cy="280308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rgbClr val="004369"/>
                </a:solidFill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12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- imag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8B882F-3A28-B6F4-D493-8227EFDCD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0005" y="324389"/>
            <a:ext cx="6091989" cy="972785"/>
          </a:xfrm>
        </p:spPr>
        <p:txBody>
          <a:bodyPr/>
          <a:lstStyle>
            <a:lvl1pPr algn="ctr">
              <a:lnSpc>
                <a:spcPct val="100000"/>
              </a:lnSpc>
              <a:defRPr b="1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r>
              <a:rPr lang="fr-FR" dirty="0"/>
              <a:t>Titre de la slide</a:t>
            </a:r>
            <a:endParaRPr lang="en-US" dirty="0"/>
          </a:p>
        </p:txBody>
      </p:sp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3C92C766-D81C-4AF8-E59F-F79C48E1F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0005" y="1297174"/>
            <a:ext cx="6091984" cy="36988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0" dirty="0">
                <a:solidFill>
                  <a:srgbClr val="F7C600"/>
                </a:solidFill>
                <a:latin typeface="Lexend" pitchFamily="2" charset="0"/>
              </a:rPr>
              <a:t>Sous-titre de la slide</a:t>
            </a:r>
          </a:p>
        </p:txBody>
      </p:sp>
      <p:sp>
        <p:nvSpPr>
          <p:cNvPr id="7" name="Espace réservé pour une image  4">
            <a:extLst>
              <a:ext uri="{FF2B5EF4-FFF2-40B4-BE49-F238E27FC236}">
                <a16:creationId xmlns:a16="http://schemas.microsoft.com/office/drawing/2014/main" id="{F8028D3E-EBF1-CE09-0915-B1997375F7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38227" y="1899166"/>
            <a:ext cx="4284444" cy="4284444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08300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E7AD8548-2540-D7CA-46A6-1E15E073C0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69330" y="2639846"/>
            <a:ext cx="4714881" cy="280308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rgbClr val="004369"/>
                </a:solidFill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31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Espace réservé pour une image  3">
            <a:extLst>
              <a:ext uri="{FF2B5EF4-FFF2-40B4-BE49-F238E27FC236}">
                <a16:creationId xmlns:a16="http://schemas.microsoft.com/office/drawing/2014/main" id="{8D763041-DE6E-7271-5955-FC52F8081E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487" y="542393"/>
            <a:ext cx="10233025" cy="519588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>
                <a:solidFill>
                  <a:srgbClr val="F08300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EE08791-C5BC-A1BC-C381-A6EB224037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4301" y="5738280"/>
            <a:ext cx="3383396" cy="324802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00436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Légende</a:t>
            </a:r>
          </a:p>
        </p:txBody>
      </p:sp>
    </p:spTree>
    <p:extLst>
      <p:ext uri="{BB962C8B-B14F-4D97-AF65-F5344CB8AC3E}">
        <p14:creationId xmlns:p14="http://schemas.microsoft.com/office/powerpoint/2010/main" val="243763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graphique SmartArt 6">
            <a:extLst>
              <a:ext uri="{FF2B5EF4-FFF2-40B4-BE49-F238E27FC236}">
                <a16:creationId xmlns:a16="http://schemas.microsoft.com/office/drawing/2014/main" id="{6FA3CD3E-9D2F-5D6C-CC9A-612EB879E932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897517" y="631767"/>
            <a:ext cx="10524170" cy="5594466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rgbClr val="F08300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623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508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D862AA-67A5-445F-9BAA-91F767F96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F121EC-50F0-2C6F-4718-085DCC3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0CD067-EE5B-A832-BA00-B3E9C81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370768-4A90-4834-956E-C7C95149E04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288BA68-65B9-910D-8F23-DFE1928FB84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93424" y="304078"/>
            <a:ext cx="2405152" cy="635259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rgbClr val="00436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Titre de la présentation sur une ou plusieurs lignes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497D202-B878-A924-5DF7-F526C2DFD61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176058" y="5558172"/>
            <a:ext cx="1839884" cy="46900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rgbClr val="00436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Prénom NOM — fonction</a:t>
            </a:r>
          </a:p>
          <a:p>
            <a:pPr lvl="0"/>
            <a:r>
              <a:rPr lang="fr-FR" dirty="0"/>
              <a:t>01 23 45 67 89</a:t>
            </a:r>
          </a:p>
          <a:p>
            <a:pPr lvl="0"/>
            <a:r>
              <a:rPr lang="fr-FR" dirty="0"/>
              <a:t>nomprenom@sipenr.fr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22D58C47-1633-0162-D6F7-585EE236FB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6000" y="1629000"/>
            <a:ext cx="3600000" cy="36000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rgbClr val="F08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</a:t>
            </a:r>
            <a:r>
              <a:rPr lang="fr-FR" dirty="0" err="1"/>
              <a:t>SIPEnR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524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24C825-42ED-6A92-EE4F-4329530F5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56DFF60-2272-9522-246A-4296FC13B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7522CB-269C-1FE5-6806-D050FB216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C100B9-1BC5-B362-C440-5213F777E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BDC7E8-9678-60DA-96D5-C4E7196E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529E-CD36-4C7E-9AAA-AFC7C9A7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75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 -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0005" y="324389"/>
            <a:ext cx="6091989" cy="972785"/>
          </a:xfrm>
        </p:spPr>
        <p:txBody>
          <a:bodyPr/>
          <a:lstStyle>
            <a:lvl1pPr algn="ctr">
              <a:lnSpc>
                <a:spcPct val="100000"/>
              </a:lnSpc>
              <a:defRPr b="1">
                <a:solidFill>
                  <a:srgbClr val="F08300"/>
                </a:solidFill>
              </a:defRPr>
            </a:lvl1pPr>
          </a:lstStyle>
          <a:p>
            <a:r>
              <a:rPr lang="fr-FR" dirty="0"/>
              <a:t>Titre de la slide</a:t>
            </a:r>
            <a:endParaRPr lang="en-US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A9FF613-BAEE-0B28-B047-13B0049C05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1119" y="2374265"/>
            <a:ext cx="9429756" cy="336931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rgbClr val="004369"/>
                </a:solidFill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10">
            <a:extLst>
              <a:ext uri="{FF2B5EF4-FFF2-40B4-BE49-F238E27FC236}">
                <a16:creationId xmlns:a16="http://schemas.microsoft.com/office/drawing/2014/main" id="{321FBF7E-5A42-4220-AE23-9225554B24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50005" y="1297174"/>
            <a:ext cx="6091984" cy="36988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>
                <a:solidFill>
                  <a:srgbClr val="F08300"/>
                </a:solidFill>
                <a:latin typeface="Lexend" pitchFamily="2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0" dirty="0">
                <a:solidFill>
                  <a:srgbClr val="F7C600"/>
                </a:solidFill>
                <a:latin typeface="Lexend" pitchFamily="2" charset="0"/>
              </a:rPr>
              <a:t>Sous-titre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03157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42211DC-2237-DFAA-72B0-5359225ED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CF7FD2-D20E-EEEB-C555-8A5D111FB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881FB8-55D7-0049-02A9-218DA2EAA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r-FR"/>
              <a:t>23/09/2026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5F28B5-30C3-DD4D-33F6-45E4E6D36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370768-4A90-4834-956E-C7C95149E04D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32D025-0D19-9AA3-AC8A-A6B6F1B4EB7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34" y="6311900"/>
            <a:ext cx="936812" cy="398945"/>
          </a:xfrm>
          <a:prstGeom prst="rect">
            <a:avLst/>
          </a:prstGeom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12D0E4A2-F4E2-7E80-ACE3-EEC51A0BD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92071" y="6356350"/>
            <a:ext cx="4607858" cy="365125"/>
          </a:xfrm>
          <a:prstGeom prst="rect">
            <a:avLst/>
          </a:prstGeom>
        </p:spPr>
        <p:txBody>
          <a:bodyPr anchor="ctr"/>
          <a:lstStyle>
            <a:lvl1pPr algn="ctr">
              <a:defRPr lang="fr-FR" sz="1200" kern="1200" dirty="0" smtClean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/>
            <a:r>
              <a:rPr lang="fr-FR"/>
              <a:t>Projet photovoltaïque "La Grande Arche" - Présentation aux élus</a:t>
            </a:r>
          </a:p>
        </p:txBody>
      </p:sp>
    </p:spTree>
    <p:extLst>
      <p:ext uri="{BB962C8B-B14F-4D97-AF65-F5344CB8AC3E}">
        <p14:creationId xmlns:p14="http://schemas.microsoft.com/office/powerpoint/2010/main" val="243738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rclaustre@sipenr.f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9DF6E85E-1CD5-DE83-530B-9E0B5B89E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87563"/>
            <a:ext cx="10515600" cy="2361528"/>
          </a:xfrm>
        </p:spPr>
        <p:txBody>
          <a:bodyPr anchor="ctr">
            <a:normAutofit fontScale="90000"/>
          </a:bodyPr>
          <a:lstStyle/>
          <a:p>
            <a:r>
              <a:rPr lang="fr-FR" dirty="0"/>
              <a:t>Projet de parc solaire</a:t>
            </a:r>
            <a:br>
              <a:rPr lang="fr-FR" dirty="0"/>
            </a:br>
            <a:r>
              <a:rPr lang="fr-FR" dirty="0"/>
              <a:t>La Grande Arche Solaire  Achères (78)</a:t>
            </a:r>
            <a:endParaRPr lang="fr-FR" sz="6000" dirty="0">
              <a:solidFill>
                <a:srgbClr val="F08300"/>
              </a:solidFill>
            </a:endParaRPr>
          </a:p>
        </p:txBody>
      </p:sp>
      <p:pic>
        <p:nvPicPr>
          <p:cNvPr id="11" name="Image 10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523678FA-B9BA-49FD-C92F-846085443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399" y="778526"/>
            <a:ext cx="4013202" cy="170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4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8F5C41-D4B0-4AE7-E2D7-C748D193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>
                <a:solidFill>
                  <a:srgbClr val="004369"/>
                </a:solidFill>
              </a:rPr>
              <a:t>23/09/2026</a:t>
            </a:r>
            <a:endParaRPr lang="fr-FR" dirty="0">
              <a:solidFill>
                <a:srgbClr val="004369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6C53096-E182-0CD7-E675-6C6A17C66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4369"/>
                </a:solidFill>
              </a:rPr>
              <a:t>Projet photovoltaïque "La Grande Arche" - Présentation aux élus</a:t>
            </a:r>
            <a:endParaRPr lang="fr-FR" dirty="0">
              <a:solidFill>
                <a:srgbClr val="004369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D3511C-ED8E-82BC-A4A2-131AE322A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0370768-4A90-4834-956E-C7C95149E04D}" type="slidenum">
              <a:rPr lang="fr-FR" smtClean="0">
                <a:solidFill>
                  <a:srgbClr val="004369"/>
                </a:solidFill>
              </a:rPr>
              <a:pPr/>
              <a:t>2</a:t>
            </a:fld>
            <a:endParaRPr lang="fr-FR">
              <a:solidFill>
                <a:srgbClr val="004369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3AD20B9D-D070-F187-D1B6-AC971440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005" y="1"/>
            <a:ext cx="6091989" cy="1297174"/>
          </a:xfrm>
        </p:spPr>
        <p:txBody>
          <a:bodyPr anchor="ctr">
            <a:normAutofit/>
          </a:bodyPr>
          <a:lstStyle/>
          <a:p>
            <a:r>
              <a:rPr lang="fr-FR" sz="4800" dirty="0">
                <a:solidFill>
                  <a:srgbClr val="F08300"/>
                </a:solidFill>
              </a:rPr>
              <a:t>Qui sommes-nous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8D44A4FE-0A6F-DDEB-9485-6CCA19420FA6}"/>
              </a:ext>
            </a:extLst>
          </p:cNvPr>
          <p:cNvSpPr txBox="1">
            <a:spLocks/>
          </p:cNvSpPr>
          <p:nvPr/>
        </p:nvSpPr>
        <p:spPr>
          <a:xfrm>
            <a:off x="1381122" y="1297175"/>
            <a:ext cx="4714878" cy="1393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4369"/>
                </a:solidFill>
              </a:rPr>
              <a:t>Société d’Economie Mixte</a:t>
            </a:r>
          </a:p>
          <a:p>
            <a:pPr marL="285750" indent="-285750" algn="just"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4369"/>
                </a:solidFill>
              </a:rPr>
              <a:t>Créée en 2014</a:t>
            </a:r>
          </a:p>
          <a:p>
            <a:pPr marL="285750" indent="-285750" algn="just"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4369"/>
                </a:solidFill>
              </a:rPr>
              <a:t>Un acteur expérimenté de la production d’</a:t>
            </a:r>
            <a:r>
              <a:rPr lang="fr-FR" sz="1800" dirty="0" err="1">
                <a:solidFill>
                  <a:srgbClr val="004369"/>
                </a:solidFill>
              </a:rPr>
              <a:t>EnR</a:t>
            </a:r>
            <a:r>
              <a:rPr lang="fr-FR" sz="1800" dirty="0">
                <a:solidFill>
                  <a:srgbClr val="004369"/>
                </a:solidFill>
              </a:rPr>
              <a:t> agissant sur le </a:t>
            </a:r>
            <a:r>
              <a:rPr lang="fr-FR" sz="1800" u="sng" dirty="0">
                <a:solidFill>
                  <a:srgbClr val="004369"/>
                </a:solidFill>
              </a:rPr>
              <a:t>territoire national</a:t>
            </a:r>
            <a:r>
              <a:rPr lang="fr-FR" sz="1800" dirty="0">
                <a:solidFill>
                  <a:srgbClr val="004369"/>
                </a:solidFill>
              </a:rPr>
              <a:t>, au travers de </a:t>
            </a:r>
            <a:r>
              <a:rPr lang="fr-FR" sz="1800" u="sng" dirty="0">
                <a:solidFill>
                  <a:srgbClr val="004369"/>
                </a:solidFill>
              </a:rPr>
              <a:t>partenariats locaux</a:t>
            </a:r>
            <a:r>
              <a:rPr lang="fr-FR" sz="1800" dirty="0">
                <a:solidFill>
                  <a:srgbClr val="004369"/>
                </a:solidFill>
              </a:rPr>
              <a:t>.</a:t>
            </a: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78F3E680-7570-2A3A-8CA7-6149997314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5729782"/>
              </p:ext>
            </p:extLst>
          </p:nvPr>
        </p:nvGraphicFramePr>
        <p:xfrm>
          <a:off x="1381122" y="3017289"/>
          <a:ext cx="5501318" cy="3339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6DA89A9B-ABFE-84C7-4E0A-738400144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2" r="154"/>
          <a:stretch>
            <a:fillRect/>
          </a:stretch>
        </p:blipFill>
        <p:spPr>
          <a:xfrm>
            <a:off x="6882440" y="1314870"/>
            <a:ext cx="4258753" cy="432354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D71E69C-5831-E1C1-39BD-398B086B817A}"/>
              </a:ext>
            </a:extLst>
          </p:cNvPr>
          <p:cNvSpPr txBox="1"/>
          <p:nvPr/>
        </p:nvSpPr>
        <p:spPr>
          <a:xfrm>
            <a:off x="7471502" y="5638415"/>
            <a:ext cx="333937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Nos projets sur tout le territoire</a:t>
            </a:r>
          </a:p>
        </p:txBody>
      </p:sp>
    </p:spTree>
    <p:extLst>
      <p:ext uri="{BB962C8B-B14F-4D97-AF65-F5344CB8AC3E}">
        <p14:creationId xmlns:p14="http://schemas.microsoft.com/office/powerpoint/2010/main" val="603239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354E3-3785-DFE3-F7AA-8C59CFDE9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F66AB35-7799-BC1D-4DD1-EFAC0A354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>
                <a:solidFill>
                  <a:srgbClr val="004369"/>
                </a:solidFill>
              </a:rPr>
              <a:t>23/09/2026</a:t>
            </a:r>
            <a:endParaRPr lang="fr-FR" dirty="0">
              <a:solidFill>
                <a:srgbClr val="004369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0CA2B6-D0B4-79C7-A196-C74BD5AF3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4369"/>
                </a:solidFill>
              </a:rPr>
              <a:t>Projet photovoltaïque "La Grande Arche" - Présentation aux élus</a:t>
            </a:r>
            <a:endParaRPr lang="fr-FR" dirty="0">
              <a:solidFill>
                <a:srgbClr val="004369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401722-B0AE-68C2-CD3E-AAB720927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0370768-4A90-4834-956E-C7C95149E04D}" type="slidenum">
              <a:rPr lang="fr-FR" smtClean="0">
                <a:solidFill>
                  <a:srgbClr val="004369"/>
                </a:solidFill>
              </a:rPr>
              <a:pPr/>
              <a:t>3</a:t>
            </a:fld>
            <a:endParaRPr lang="fr-FR">
              <a:solidFill>
                <a:srgbClr val="004369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797B1009-8B4B-E03A-6528-13BC0276F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005" y="1"/>
            <a:ext cx="6091989" cy="1297174"/>
          </a:xfrm>
        </p:spPr>
        <p:txBody>
          <a:bodyPr anchor="ctr">
            <a:normAutofit/>
          </a:bodyPr>
          <a:lstStyle/>
          <a:p>
            <a:r>
              <a:rPr lang="fr-FR" sz="4800" dirty="0">
                <a:solidFill>
                  <a:srgbClr val="F08300"/>
                </a:solidFill>
              </a:rPr>
              <a:t>Portage du projet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F5DBDBF7-033E-E0D0-04AD-63C1D938B282}"/>
              </a:ext>
            </a:extLst>
          </p:cNvPr>
          <p:cNvSpPr txBox="1">
            <a:spLocks/>
          </p:cNvSpPr>
          <p:nvPr/>
        </p:nvSpPr>
        <p:spPr>
          <a:xfrm>
            <a:off x="313836" y="1745402"/>
            <a:ext cx="6743456" cy="33671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>
                <a:srgbClr val="335B74"/>
              </a:buClr>
              <a:buFont typeface="Arial" panose="020B0604020202020204" pitchFamily="34" charset="0"/>
              <a:buChar char="•"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436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 portage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436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100 % public </a:t>
            </a:r>
            <a:r>
              <a:rPr lang="fr-FR" sz="2400" b="1" dirty="0">
                <a:latin typeface="+mn-lt"/>
              </a:rPr>
              <a:t>et citoyen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35B7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436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ville d’Achères a délibéré le 05/02/2025 pour </a:t>
            </a:r>
            <a:r>
              <a:rPr lang="fr-FR" sz="2400" dirty="0">
                <a:latin typeface="+mn-lt"/>
              </a:rPr>
              <a:t>codévelopper le projet avec la SEM SIPEnR</a:t>
            </a:r>
          </a:p>
          <a:p>
            <a:pPr marL="342900" indent="-342900" algn="just">
              <a:buClr>
                <a:srgbClr val="335B74"/>
              </a:buClr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latin typeface="+mn-lt"/>
              </a:rPr>
              <a:t>Zone d’accélération définie au terme d’une concertation des habitants très en amont (automne 2023)</a:t>
            </a:r>
          </a:p>
          <a:p>
            <a:pPr marL="342900" indent="-342900" algn="just">
              <a:buClr>
                <a:srgbClr val="335B74"/>
              </a:buClr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latin typeface="+mn-lt"/>
              </a:rPr>
              <a:t>Réunions de présentation du projet printemps 2026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B0F47FDA-AD54-78F5-7A00-0E73772041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0823199"/>
              </p:ext>
            </p:extLst>
          </p:nvPr>
        </p:nvGraphicFramePr>
        <p:xfrm>
          <a:off x="6095999" y="1154599"/>
          <a:ext cx="6858000" cy="4548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2" descr="SEM SIPEnR | LinkedIn">
            <a:extLst>
              <a:ext uri="{FF2B5EF4-FFF2-40B4-BE49-F238E27FC236}">
                <a16:creationId xmlns:a16="http://schemas.microsoft.com/office/drawing/2014/main" id="{B0C45BD3-832B-B405-A280-4EE92CEAC1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1" b="22213"/>
          <a:stretch>
            <a:fillRect/>
          </a:stretch>
        </p:blipFill>
        <p:spPr bwMode="auto">
          <a:xfrm>
            <a:off x="9695297" y="4193548"/>
            <a:ext cx="850756" cy="50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Ville d'Achères 78">
            <a:extLst>
              <a:ext uri="{FF2B5EF4-FFF2-40B4-BE49-F238E27FC236}">
                <a16:creationId xmlns:a16="http://schemas.microsoft.com/office/drawing/2014/main" id="{F9BF6F03-944E-2B4C-7869-BBD90784D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507" y="4193548"/>
            <a:ext cx="570036" cy="55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186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08E2-933B-AAB8-0A5F-4DECDC808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69C00B-D7B5-3644-7711-11C40A4F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>
                <a:solidFill>
                  <a:srgbClr val="004369"/>
                </a:solidFill>
              </a:rPr>
              <a:t>23/09/2026</a:t>
            </a:r>
            <a:endParaRPr lang="fr-FR" dirty="0">
              <a:solidFill>
                <a:srgbClr val="004369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D164A8-E6F6-8754-905D-81E8F2E7F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srgbClr val="004369"/>
                </a:solidFill>
              </a:rPr>
              <a:t>Projet photovoltaïque "La Grande Arche" - Présentation aux élus</a:t>
            </a:r>
            <a:endParaRPr lang="fr-FR" dirty="0">
              <a:solidFill>
                <a:srgbClr val="004369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FD6305-A3C6-B8EB-94AB-6789BE7C6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0370768-4A90-4834-956E-C7C95149E04D}" type="slidenum">
              <a:rPr lang="fr-FR" smtClean="0">
                <a:solidFill>
                  <a:srgbClr val="004369"/>
                </a:solidFill>
              </a:rPr>
              <a:pPr/>
              <a:t>4</a:t>
            </a:fld>
            <a:endParaRPr lang="fr-FR">
              <a:solidFill>
                <a:srgbClr val="004369"/>
              </a:solidFill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6FF17CA1-6F8A-F3CE-9BA2-A53804A7E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653" y="1"/>
            <a:ext cx="8752695" cy="1297174"/>
          </a:xfrm>
        </p:spPr>
        <p:txBody>
          <a:bodyPr anchor="ctr">
            <a:normAutofit fontScale="90000"/>
          </a:bodyPr>
          <a:lstStyle/>
          <a:p>
            <a:pPr>
              <a:defRPr/>
            </a:pPr>
            <a:r>
              <a:rPr lang="fr-FR" sz="4800" dirty="0"/>
              <a:t>Projet pédagogique et citoyen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38DF14B6-68E0-FB36-3A66-5D1FD9F8153D}"/>
              </a:ext>
            </a:extLst>
          </p:cNvPr>
          <p:cNvSpPr txBox="1">
            <a:spLocks/>
          </p:cNvSpPr>
          <p:nvPr/>
        </p:nvSpPr>
        <p:spPr>
          <a:xfrm>
            <a:off x="313836" y="1745402"/>
            <a:ext cx="6743456" cy="3367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35B7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436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B823AEF-01B2-DBC1-0F4D-175BA7C0139D}"/>
              </a:ext>
            </a:extLst>
          </p:cNvPr>
          <p:cNvSpPr txBox="1">
            <a:spLocks/>
          </p:cNvSpPr>
          <p:nvPr/>
        </p:nvSpPr>
        <p:spPr>
          <a:xfrm>
            <a:off x="89452" y="1628446"/>
            <a:ext cx="7794914" cy="40438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4369"/>
                </a:solidFill>
              </a:rPr>
              <a:t>Panneaux d’exposition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4369"/>
                </a:solidFill>
              </a:rPr>
              <a:t>Visites scolaires et autres groupes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4369"/>
                </a:solidFill>
              </a:rPr>
              <a:t>Possibilité pour les achérois de prendre une participation dans le projet via le fonds citoyen Energie partagée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4369"/>
                </a:solidFill>
              </a:rPr>
              <a:t>Concertation des habitants très en amont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4369"/>
                </a:solidFill>
              </a:rPr>
              <a:t>Réunion d’information projet et participation citoyenne en octobre 2026</a:t>
            </a:r>
          </a:p>
        </p:txBody>
      </p:sp>
      <p:pic>
        <p:nvPicPr>
          <p:cNvPr id="7" name="image13.png">
            <a:extLst>
              <a:ext uri="{FF2B5EF4-FFF2-40B4-BE49-F238E27FC236}">
                <a16:creationId xmlns:a16="http://schemas.microsoft.com/office/drawing/2014/main" id="{BF68FE79-4755-BEA4-4509-42513B1BD068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84367" y="1010328"/>
            <a:ext cx="4307633" cy="2992844"/>
          </a:xfrm>
          <a:prstGeom prst="rect">
            <a:avLst/>
          </a:prstGeom>
          <a:ln/>
        </p:spPr>
      </p:pic>
      <p:pic>
        <p:nvPicPr>
          <p:cNvPr id="13" name="Picture 2" descr="Aucune description alternative pour cette image">
            <a:extLst>
              <a:ext uri="{FF2B5EF4-FFF2-40B4-BE49-F238E27FC236}">
                <a16:creationId xmlns:a16="http://schemas.microsoft.com/office/drawing/2014/main" id="{A2C551B5-027F-503A-B7A2-505BB24F2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8750" y="4003171"/>
            <a:ext cx="2018866" cy="285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82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E8A8E-0C79-2D98-C2ED-BFD1DF12A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B401838-57A5-EC5B-210F-56798B875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34795DB-5601-33E8-FF45-575954CD0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280E49-2E75-5FA4-2A96-C94666DC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0768-4A90-4834-956E-C7C95149E04D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515AC0A3-32E0-CD5F-C87A-CC5B6D0E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777" y="324389"/>
            <a:ext cx="7888942" cy="972785"/>
          </a:xfrm>
        </p:spPr>
        <p:txBody>
          <a:bodyPr>
            <a:normAutofit/>
          </a:bodyPr>
          <a:lstStyle/>
          <a:p>
            <a:r>
              <a:rPr lang="fr-FR" dirty="0"/>
              <a:t>Une ferme photovoltaïque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F2E57DA-045F-8008-B8DF-9AF71DB572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219" y="1527718"/>
            <a:ext cx="7203688" cy="4672360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/>
              <a:t>Une ferme solaire permet de produire des quantités importantes d’électricité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/>
              <a:t>Ici, la production électrique sera de 17 GWh ce qui représente </a:t>
            </a:r>
            <a:r>
              <a:rPr lang="fr-FR" sz="2400" b="1" dirty="0"/>
              <a:t>58% de la consommation électrique  résidentielle d’Achères</a:t>
            </a:r>
            <a:r>
              <a:rPr lang="fr-FR" sz="24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400" dirty="0"/>
              <a:t>L’électricité sera </a:t>
            </a:r>
            <a:r>
              <a:rPr lang="fr-FR" sz="2400" b="1" dirty="0"/>
              <a:t>injectée dans le réseau </a:t>
            </a:r>
            <a:r>
              <a:rPr lang="fr-FR" sz="2400" dirty="0"/>
              <a:t>et vendu dans le cadre d’appels d’offres de l’Etat organisés par la CRE. Les conditions de marché actuelles ne permettent pas de vendre l’électricité directement dans le territoire.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78699C-ED2B-7C94-C789-3FCB7184D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88" y="2125497"/>
            <a:ext cx="4886093" cy="339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82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5061F4D-E556-7992-011B-E31FFA4AA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6E1FED0-8A33-0EAD-FACF-53F22E6D4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C2023E-7A4A-1736-E4F9-82EFDC01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0768-4A90-4834-956E-C7C95149E04D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5D960360-A694-88E2-3691-8C37FDB33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005" y="279785"/>
            <a:ext cx="6091989" cy="972785"/>
          </a:xfrm>
        </p:spPr>
        <p:txBody>
          <a:bodyPr>
            <a:normAutofit fontScale="90000"/>
          </a:bodyPr>
          <a:lstStyle/>
          <a:p>
            <a:r>
              <a:rPr lang="fr-FR" dirty="0"/>
              <a:t>Site et restitution </a:t>
            </a:r>
            <a:br>
              <a:rPr lang="fr-FR" dirty="0"/>
            </a:br>
            <a:r>
              <a:rPr lang="fr-FR" dirty="0"/>
              <a:t>en cours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93750AB-F748-E45A-007A-5EEB6F174B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8233" y="1585036"/>
            <a:ext cx="7042778" cy="476071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2400" dirty="0"/>
              <a:t>Le site permettra la reconversion d’une </a:t>
            </a:r>
            <a:r>
              <a:rPr lang="fr-FR" sz="2400" b="1" dirty="0"/>
              <a:t>ancienne carrière en zone inondable</a:t>
            </a:r>
            <a:r>
              <a:rPr lang="fr-FR" sz="2400" dirty="0"/>
              <a:t> qui doit être restitué à la commune en deux phases : </a:t>
            </a:r>
          </a:p>
          <a:p>
            <a:pPr marL="342900" indent="-342900" algn="just">
              <a:buFontTx/>
              <a:buChar char="-"/>
            </a:pPr>
            <a:r>
              <a:rPr lang="fr-FR" sz="2400" dirty="0"/>
              <a:t>Zone rouge (environ 20ha) : fin d’exploitation  31/12/2024, restitution 30/09/2025 (</a:t>
            </a:r>
            <a:r>
              <a:rPr lang="fr-FR" sz="2400" b="1" dirty="0"/>
              <a:t>non encore effectif</a:t>
            </a:r>
            <a:r>
              <a:rPr lang="fr-FR" sz="2400" dirty="0"/>
              <a:t>)</a:t>
            </a:r>
          </a:p>
          <a:p>
            <a:pPr marL="342900" indent="-342900" algn="just">
              <a:buFontTx/>
              <a:buChar char="-"/>
            </a:pPr>
            <a:r>
              <a:rPr lang="fr-FR" sz="2400" dirty="0"/>
              <a:t>Zone verte: fin d’exploitation théorique 31/12/2026, restitution 30/09/2027</a:t>
            </a:r>
          </a:p>
          <a:p>
            <a:pPr algn="just"/>
            <a:r>
              <a:rPr lang="fr-FR" sz="2400" dirty="0"/>
              <a:t>Le trapèze écologique n’est pas inclus dans le périmètre des prospections environnementales.</a:t>
            </a:r>
          </a:p>
          <a:p>
            <a:pPr algn="just"/>
            <a:r>
              <a:rPr lang="fr-FR" sz="2400" dirty="0"/>
              <a:t>La restitution de la zone rouge n’est toujours pas réalisée, le carrier a reçu des demandes complémentaires de la DRIEAT le 23/07/2026 auquel il doit répondre avant la restitution de la zone rouge.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DA28F4B-76D7-F467-8B98-86FB6A6520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303"/>
          <a:stretch>
            <a:fillRect/>
          </a:stretch>
        </p:blipFill>
        <p:spPr>
          <a:xfrm rot="16200000">
            <a:off x="6987260" y="1397732"/>
            <a:ext cx="5294790" cy="4601237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EB7AB7F-7499-6A24-05EC-41C1AFAA3294}"/>
              </a:ext>
            </a:extLst>
          </p:cNvPr>
          <p:cNvCxnSpPr>
            <a:cxnSpLocks/>
          </p:cNvCxnSpPr>
          <p:nvPr/>
        </p:nvCxnSpPr>
        <p:spPr>
          <a:xfrm flipH="1" flipV="1">
            <a:off x="9680988" y="4340768"/>
            <a:ext cx="207169" cy="5511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B381704-B19E-780D-C73F-85BA351032DF}"/>
              </a:ext>
            </a:extLst>
          </p:cNvPr>
          <p:cNvSpPr txBox="1"/>
          <p:nvPr/>
        </p:nvSpPr>
        <p:spPr>
          <a:xfrm>
            <a:off x="9461816" y="4891954"/>
            <a:ext cx="13660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highlight>
                  <a:srgbClr val="C0C0C0"/>
                </a:highlight>
              </a:rPr>
              <a:t>« Hôtel à crapauds »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A868BA4-3FA4-E612-17CE-9326ADD58A76}"/>
              </a:ext>
            </a:extLst>
          </p:cNvPr>
          <p:cNvCxnSpPr>
            <a:cxnSpLocks/>
          </p:cNvCxnSpPr>
          <p:nvPr/>
        </p:nvCxnSpPr>
        <p:spPr>
          <a:xfrm flipH="1" flipV="1">
            <a:off x="10780095" y="3944716"/>
            <a:ext cx="207169" cy="5511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C6CD6C6F-715E-9ACD-E8F6-938F3BE12098}"/>
              </a:ext>
            </a:extLst>
          </p:cNvPr>
          <p:cNvSpPr txBox="1"/>
          <p:nvPr/>
        </p:nvSpPr>
        <p:spPr>
          <a:xfrm>
            <a:off x="10560923" y="4495902"/>
            <a:ext cx="14173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highlight>
                  <a:srgbClr val="C0C0C0"/>
                </a:highlight>
              </a:rPr>
              <a:t>« Trapèze écologique »</a:t>
            </a:r>
          </a:p>
        </p:txBody>
      </p:sp>
    </p:spTree>
    <p:extLst>
      <p:ext uri="{BB962C8B-B14F-4D97-AF65-F5344CB8AC3E}">
        <p14:creationId xmlns:p14="http://schemas.microsoft.com/office/powerpoint/2010/main" val="292226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510F4-00EA-9C9C-04FF-3A9F43EA2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57C8922-58E9-9AD7-D658-8F432778F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10FD773-8676-7718-F8B6-96C3099B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454BFE-02DF-B431-AF3A-18479E55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0768-4A90-4834-956E-C7C95149E04D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EC9B4474-DF8F-43C8-05C4-31337FF0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Implantation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A286949-3C12-F777-CCFA-C9E070729F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202" y="1429106"/>
            <a:ext cx="4607858" cy="4927243"/>
          </a:xfrm>
        </p:spPr>
        <p:txBody>
          <a:bodyPr>
            <a:normAutofit/>
          </a:bodyPr>
          <a:lstStyle/>
          <a:p>
            <a:pPr algn="just"/>
            <a:r>
              <a:rPr lang="fr-FR" sz="2000" dirty="0"/>
              <a:t>La puissance projetée du parc photovoltaïque est de </a:t>
            </a:r>
            <a:r>
              <a:rPr lang="fr-FR" sz="2000" b="1" dirty="0"/>
              <a:t>16 MWc</a:t>
            </a:r>
            <a:endParaRPr lang="fr-FR" sz="2000" dirty="0"/>
          </a:p>
          <a:p>
            <a:pPr algn="just"/>
            <a:r>
              <a:rPr lang="fr-FR" sz="2000" dirty="0"/>
              <a:t>L’implantation (17 ha) ci-contre prend en compte les enjeux suivants 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dirty="0"/>
              <a:t>Biodiversité</a:t>
            </a:r>
            <a:r>
              <a:rPr lang="fr-FR" sz="2000" dirty="0"/>
              <a:t> : évitement de 5,2ha au centre du site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dirty="0"/>
              <a:t>Paysager</a:t>
            </a:r>
            <a:r>
              <a:rPr lang="fr-FR" sz="2000" dirty="0"/>
              <a:t> : recul de 15m minimum de la RD et plantation de haies;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dirty="0"/>
              <a:t>Urbanisme</a:t>
            </a:r>
            <a:r>
              <a:rPr lang="fr-FR" sz="2000" dirty="0"/>
              <a:t> : recul de 50m au massif boisé 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b="1" dirty="0"/>
              <a:t>Risque inondation </a:t>
            </a:r>
            <a:r>
              <a:rPr lang="fr-FR" sz="2000" dirty="0"/>
              <a:t>: évitement de la zone la plus contrainte compte-tenu de la topographie et de la côte PHEC.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EBDDE5-CFD9-5D1B-87D6-50D382C40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93" y="1271748"/>
            <a:ext cx="7175205" cy="507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35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2E59-38A0-0DF8-6FB4-DDE3FF96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EC0C40FF-9C77-6393-FE73-66C5EC3356D6}"/>
              </a:ext>
            </a:extLst>
          </p:cNvPr>
          <p:cNvSpPr txBox="1">
            <a:spLocks/>
          </p:cNvSpPr>
          <p:nvPr/>
        </p:nvSpPr>
        <p:spPr bwMode="auto">
          <a:xfrm>
            <a:off x="815926" y="1"/>
            <a:ext cx="10215489" cy="1297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1" kern="1200">
                <a:solidFill>
                  <a:srgbClr val="F08300"/>
                </a:solidFill>
                <a:latin typeface="Lexend" pitchFamily="2" charset="0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defRPr/>
            </a:pPr>
            <a:r>
              <a:rPr lang="fr-FR" sz="4800" dirty="0"/>
              <a:t>Proposition aménagement entrée </a:t>
            </a:r>
            <a:endParaRPr lang="fr-FR" dirty="0"/>
          </a:p>
        </p:txBody>
      </p:sp>
      <p:pic>
        <p:nvPicPr>
          <p:cNvPr id="3" name="Image 2" descr="Une image contenant texte, écriture manuscrite, carte&#10;&#10;Le contenu généré par l’IA peut être incorrect.">
            <a:extLst>
              <a:ext uri="{FF2B5EF4-FFF2-40B4-BE49-F238E27FC236}">
                <a16:creationId xmlns:a16="http://schemas.microsoft.com/office/drawing/2014/main" id="{3E3C9247-53D1-AEC0-799A-69ABAAB0570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585" y="1162157"/>
            <a:ext cx="9242474" cy="569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24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800EB-D2B4-CD9B-2C06-8D516421B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FBFCE579-5153-33FE-FFAB-CB3E9B5E7AEC}"/>
              </a:ext>
            </a:extLst>
          </p:cNvPr>
          <p:cNvSpPr txBox="1">
            <a:spLocks/>
          </p:cNvSpPr>
          <p:nvPr/>
        </p:nvSpPr>
        <p:spPr bwMode="auto">
          <a:xfrm>
            <a:off x="0" y="1"/>
            <a:ext cx="11859065" cy="1297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1" kern="1200">
                <a:solidFill>
                  <a:srgbClr val="F08300"/>
                </a:solidFill>
                <a:latin typeface="Lexend" pitchFamily="2" charset="0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defRPr/>
            </a:pPr>
            <a:r>
              <a:rPr lang="fr-FR" sz="4800" dirty="0"/>
              <a:t>Proposition aménagement parc solaire </a:t>
            </a:r>
            <a:endParaRPr lang="fr-FR" dirty="0"/>
          </a:p>
        </p:txBody>
      </p:sp>
      <p:pic>
        <p:nvPicPr>
          <p:cNvPr id="4" name="Image 3" descr="Une image contenant texte, dessin, croquis, Dessin d’enfant&#10;&#10;Le contenu généré par l’IA peut être incorrect.">
            <a:extLst>
              <a:ext uri="{FF2B5EF4-FFF2-40B4-BE49-F238E27FC236}">
                <a16:creationId xmlns:a16="http://schemas.microsoft.com/office/drawing/2014/main" id="{0E561DFB-7CCD-462B-D570-C33BF2E3B18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381" y="1603587"/>
            <a:ext cx="8598131" cy="525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29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F733FD-6909-17A4-5806-7DFE70B4B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E2E5C3E-C6F0-7645-E8A4-D5B066C76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DE5AC0-F1B8-9B4E-9CA6-E8B1B0F69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0768-4A90-4834-956E-C7C95149E04D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8BD27BC9-2007-FAA1-AA25-DDBEAC6C5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Photomontages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34F5DE2E-F3BC-FEA1-AAFD-BA0FF781A69E}"/>
              </a:ext>
            </a:extLst>
          </p:cNvPr>
          <p:cNvSpPr txBox="1">
            <a:spLocks/>
          </p:cNvSpPr>
          <p:nvPr/>
        </p:nvSpPr>
        <p:spPr>
          <a:xfrm>
            <a:off x="670922" y="1403543"/>
            <a:ext cx="2564648" cy="44994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dirty="0"/>
              <a:t>Photomontages réalisés depuis 5 points de vue</a:t>
            </a:r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</p:txBody>
      </p:sp>
      <p:pic>
        <p:nvPicPr>
          <p:cNvPr id="11" name="Image 10" descr="Une image contenant carte, atlas, texte&#10;&#10;Le contenu généré par l’IA peut être incorrect.">
            <a:extLst>
              <a:ext uri="{FF2B5EF4-FFF2-40B4-BE49-F238E27FC236}">
                <a16:creationId xmlns:a16="http://schemas.microsoft.com/office/drawing/2014/main" id="{2828C64E-C1E6-E064-B3C1-AC5F009A36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9074" y="1355930"/>
            <a:ext cx="7222005" cy="491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16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5B161-6731-C062-865C-5CF820AA2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434F470D-0C25-CE8C-9776-36465EAA6B39}"/>
              </a:ext>
            </a:extLst>
          </p:cNvPr>
          <p:cNvSpPr txBox="1">
            <a:spLocks/>
          </p:cNvSpPr>
          <p:nvPr/>
        </p:nvSpPr>
        <p:spPr bwMode="auto">
          <a:xfrm>
            <a:off x="485939" y="1"/>
            <a:ext cx="11634202" cy="1028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1" kern="1200">
                <a:solidFill>
                  <a:srgbClr val="F08300"/>
                </a:solidFill>
                <a:latin typeface="Lexend" pitchFamily="2" charset="0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tabLst>
                <a:tab pos="4305300" algn="l"/>
              </a:tabLst>
              <a:defRPr/>
            </a:pPr>
            <a:r>
              <a:rPr lang="fr-FR" sz="4000" dirty="0"/>
              <a:t>Photomontage - Vue 1 (RN 184)</a:t>
            </a:r>
            <a:endParaRPr lang="fr-FR" sz="4400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0E31BA9C-72EE-D4AF-6893-E027114B326F}"/>
              </a:ext>
            </a:extLst>
          </p:cNvPr>
          <p:cNvSpPr txBox="1">
            <a:spLocks/>
          </p:cNvSpPr>
          <p:nvPr/>
        </p:nvSpPr>
        <p:spPr>
          <a:xfrm>
            <a:off x="4550052" y="890558"/>
            <a:ext cx="3079193" cy="4851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/>
              <a:t>Etat initial</a:t>
            </a:r>
          </a:p>
          <a:p>
            <a:pPr algn="ctr"/>
            <a:endParaRPr lang="fr-FR" sz="2400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40D67968-D6BF-2301-5099-4739591E870A}"/>
              </a:ext>
            </a:extLst>
          </p:cNvPr>
          <p:cNvSpPr txBox="1">
            <a:spLocks/>
          </p:cNvSpPr>
          <p:nvPr/>
        </p:nvSpPr>
        <p:spPr>
          <a:xfrm>
            <a:off x="732353" y="3917008"/>
            <a:ext cx="10727291" cy="485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/>
              <a:t>Projeté max avec mesures (à 10 ans environ)</a:t>
            </a:r>
          </a:p>
          <a:p>
            <a:pPr algn="ctr"/>
            <a:endParaRPr lang="fr-FR" sz="2400" dirty="0"/>
          </a:p>
        </p:txBody>
      </p:sp>
      <p:pic>
        <p:nvPicPr>
          <p:cNvPr id="18" name="Image 17" descr="Une image contenant plein air, route, ciel, arbre&#10;&#10;Le contenu généré par l’IA peut être incorrect.">
            <a:extLst>
              <a:ext uri="{FF2B5EF4-FFF2-40B4-BE49-F238E27FC236}">
                <a16:creationId xmlns:a16="http://schemas.microsoft.com/office/drawing/2014/main" id="{1D93AF71-74A1-7EEA-2095-3EC7A0761C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426" y="1293089"/>
            <a:ext cx="10643147" cy="25147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3D3C7E-BACA-DA4F-15FD-5FA396078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26" y="4336973"/>
            <a:ext cx="10643147" cy="251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45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72FAE-594E-3AE6-CFCE-8A08C412F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1696DF26-D910-C709-0E7E-2AA0944F58D5}"/>
              </a:ext>
            </a:extLst>
          </p:cNvPr>
          <p:cNvSpPr txBox="1">
            <a:spLocks/>
          </p:cNvSpPr>
          <p:nvPr/>
        </p:nvSpPr>
        <p:spPr bwMode="auto">
          <a:xfrm>
            <a:off x="485939" y="1"/>
            <a:ext cx="11634202" cy="1028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1" kern="1200">
                <a:solidFill>
                  <a:srgbClr val="F08300"/>
                </a:solidFill>
                <a:latin typeface="Lexend" pitchFamily="2" charset="0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tabLst>
                <a:tab pos="4305300" algn="l"/>
              </a:tabLst>
              <a:defRPr/>
            </a:pPr>
            <a:r>
              <a:rPr lang="fr-FR" sz="4000" dirty="0"/>
              <a:t>Photomontage – Vue 2 (pont D31)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A964B76A-C16F-5D65-956E-F386D6543937}"/>
              </a:ext>
            </a:extLst>
          </p:cNvPr>
          <p:cNvSpPr txBox="1">
            <a:spLocks/>
          </p:cNvSpPr>
          <p:nvPr/>
        </p:nvSpPr>
        <p:spPr>
          <a:xfrm>
            <a:off x="4550052" y="890558"/>
            <a:ext cx="3079193" cy="4851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/>
              <a:t>Etat initial</a:t>
            </a:r>
          </a:p>
          <a:p>
            <a:pPr algn="ctr"/>
            <a:endParaRPr lang="fr-FR" sz="2400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28036BD0-8B65-A0E5-FEB9-D7A82887EB8E}"/>
              </a:ext>
            </a:extLst>
          </p:cNvPr>
          <p:cNvSpPr txBox="1">
            <a:spLocks/>
          </p:cNvSpPr>
          <p:nvPr/>
        </p:nvSpPr>
        <p:spPr>
          <a:xfrm>
            <a:off x="732353" y="3917008"/>
            <a:ext cx="10727291" cy="485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/>
              <a:t>Projeté max avec mesures (à 10 ans environ)</a:t>
            </a:r>
          </a:p>
        </p:txBody>
      </p:sp>
      <p:pic>
        <p:nvPicPr>
          <p:cNvPr id="8" name="Image 7" descr="Une image contenant plein air, ciel, nuage, arbre&#10;&#10;Le contenu généré par l’IA peut être incorrect.">
            <a:extLst>
              <a:ext uri="{FF2B5EF4-FFF2-40B4-BE49-F238E27FC236}">
                <a16:creationId xmlns:a16="http://schemas.microsoft.com/office/drawing/2014/main" id="{BF983C77-6E01-ACA3-3EFF-5073F8B4E2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353" y="1380490"/>
            <a:ext cx="10643147" cy="24194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A9F926-2A3A-6A9D-634D-09AE8E665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52" y="4504008"/>
            <a:ext cx="10643148" cy="24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38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9F40C-26FC-6FFA-3EC9-B7A83A66C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07961EDB-DF92-C09E-D155-7F59BCCEE198}"/>
              </a:ext>
            </a:extLst>
          </p:cNvPr>
          <p:cNvSpPr txBox="1">
            <a:spLocks/>
          </p:cNvSpPr>
          <p:nvPr/>
        </p:nvSpPr>
        <p:spPr>
          <a:xfrm>
            <a:off x="4514329" y="895339"/>
            <a:ext cx="3079193" cy="4851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/>
              <a:t>Etat initial</a:t>
            </a:r>
          </a:p>
          <a:p>
            <a:pPr algn="ctr"/>
            <a:endParaRPr lang="fr-FR" sz="2400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E29176C1-3F0D-D67A-EA5E-2782B27B8CB6}"/>
              </a:ext>
            </a:extLst>
          </p:cNvPr>
          <p:cNvSpPr txBox="1">
            <a:spLocks/>
          </p:cNvSpPr>
          <p:nvPr/>
        </p:nvSpPr>
        <p:spPr>
          <a:xfrm>
            <a:off x="732352" y="3875146"/>
            <a:ext cx="10727291" cy="485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/>
              <a:t>Projeté max avec mesures (à 10 ans environ)</a:t>
            </a:r>
          </a:p>
          <a:p>
            <a:pPr algn="ctr"/>
            <a:endParaRPr lang="fr-FR" sz="24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BABAE85-5B73-0CA4-D4B6-B91C87987A07}"/>
              </a:ext>
            </a:extLst>
          </p:cNvPr>
          <p:cNvSpPr txBox="1">
            <a:spLocks/>
          </p:cNvSpPr>
          <p:nvPr/>
        </p:nvSpPr>
        <p:spPr bwMode="auto">
          <a:xfrm>
            <a:off x="272547" y="0"/>
            <a:ext cx="11634202" cy="1028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1" kern="1200">
                <a:solidFill>
                  <a:srgbClr val="F08300"/>
                </a:solidFill>
                <a:latin typeface="Lexend" pitchFamily="2" charset="0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tabLst>
                <a:tab pos="4305300" algn="l"/>
              </a:tabLst>
              <a:defRPr/>
            </a:pPr>
            <a:r>
              <a:rPr lang="fr-FR" sz="4000" dirty="0"/>
              <a:t>Photomontage – Vue 3 (D31)</a:t>
            </a:r>
            <a:endParaRPr lang="fr-FR" sz="4400" dirty="0"/>
          </a:p>
        </p:txBody>
      </p:sp>
      <p:pic>
        <p:nvPicPr>
          <p:cNvPr id="4" name="Image 3" descr="Une image contenant plein air, ciel, nuage, panorama&#10;&#10;Le contenu généré par l’IA peut être incorrect.">
            <a:extLst>
              <a:ext uri="{FF2B5EF4-FFF2-40B4-BE49-F238E27FC236}">
                <a16:creationId xmlns:a16="http://schemas.microsoft.com/office/drawing/2014/main" id="{431E84DF-D103-337D-3AEF-41A326C863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074" y="1380490"/>
            <a:ext cx="10655848" cy="21146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0608FA-E0C3-FAF1-979D-8D645157A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74" y="4615754"/>
            <a:ext cx="10655849" cy="209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55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A4B6B-4D06-D667-ADA6-52D887557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25B08B77-AB30-4116-0590-203DBE1A5B85}"/>
              </a:ext>
            </a:extLst>
          </p:cNvPr>
          <p:cNvSpPr txBox="1">
            <a:spLocks/>
          </p:cNvSpPr>
          <p:nvPr/>
        </p:nvSpPr>
        <p:spPr>
          <a:xfrm>
            <a:off x="4514329" y="895339"/>
            <a:ext cx="3079193" cy="4851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/>
              <a:t>Etat initial</a:t>
            </a:r>
          </a:p>
          <a:p>
            <a:pPr algn="ctr"/>
            <a:endParaRPr lang="fr-FR" sz="2400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A9473940-AA03-CCD8-08CB-B7208A13B423}"/>
              </a:ext>
            </a:extLst>
          </p:cNvPr>
          <p:cNvSpPr txBox="1">
            <a:spLocks/>
          </p:cNvSpPr>
          <p:nvPr/>
        </p:nvSpPr>
        <p:spPr>
          <a:xfrm>
            <a:off x="732353" y="3917008"/>
            <a:ext cx="10727291" cy="485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4369"/>
                </a:solidFill>
                <a:latin typeface="Lexe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/>
              <a:t>Projeté variante avec mesures (à 10 ans environ)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249E1C3-E3CA-B1C3-08EC-D2427D8FA10F}"/>
              </a:ext>
            </a:extLst>
          </p:cNvPr>
          <p:cNvSpPr txBox="1">
            <a:spLocks/>
          </p:cNvSpPr>
          <p:nvPr/>
        </p:nvSpPr>
        <p:spPr bwMode="auto">
          <a:xfrm>
            <a:off x="0" y="1"/>
            <a:ext cx="12192000" cy="1028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1" kern="1200">
                <a:solidFill>
                  <a:srgbClr val="F08300"/>
                </a:solidFill>
                <a:latin typeface="Lexend" pitchFamily="2" charset="0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tabLst>
                <a:tab pos="4305300" algn="l"/>
              </a:tabLst>
              <a:defRPr/>
            </a:pPr>
            <a:r>
              <a:rPr lang="fr-FR" sz="3600" dirty="0"/>
              <a:t>Photomontage - Vue 4 (rond point CTM)</a:t>
            </a:r>
            <a:endParaRPr lang="fr-FR" sz="4000" dirty="0"/>
          </a:p>
        </p:txBody>
      </p:sp>
      <p:pic>
        <p:nvPicPr>
          <p:cNvPr id="6" name="Image 5" descr="Une image contenant plein air, ciel, nuage, panorama&#10;&#10;Le contenu généré par l’IA peut être incorrect.">
            <a:extLst>
              <a:ext uri="{FF2B5EF4-FFF2-40B4-BE49-F238E27FC236}">
                <a16:creationId xmlns:a16="http://schemas.microsoft.com/office/drawing/2014/main" id="{2004201D-A199-0D36-FE20-9068411D14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074" y="1380490"/>
            <a:ext cx="10655848" cy="231151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757786-8DCA-62E3-B670-AE41E7AB6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53" y="4476630"/>
            <a:ext cx="10727291" cy="231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7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9A17-40AF-EBCA-F217-37B7DD2A9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35ED87E-6E87-792B-F88D-1D20BB19F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048B469-0E3E-5A4C-EC01-BE9C483FA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4BE8C1D-CDB5-BA51-02EB-A4B6B5827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529E-CD36-4C7E-9AAA-AFC7C9A70AB0}" type="slidenum">
              <a:rPr lang="fr-FR" smtClean="0"/>
              <a:t>15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28375F5-5565-8159-938F-2434C355F62A}"/>
              </a:ext>
            </a:extLst>
          </p:cNvPr>
          <p:cNvSpPr txBox="1">
            <a:spLocks/>
          </p:cNvSpPr>
          <p:nvPr/>
        </p:nvSpPr>
        <p:spPr bwMode="auto">
          <a:xfrm>
            <a:off x="1" y="1"/>
            <a:ext cx="12192000" cy="1297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b="1" kern="1200">
                <a:solidFill>
                  <a:srgbClr val="F08300"/>
                </a:solidFill>
                <a:latin typeface="Lexend" pitchFamily="2" charset="0"/>
                <a:ea typeface="+mn-ea"/>
                <a:cs typeface="Angsana New" panose="02020603050405020304" pitchFamily="18" charset="-34"/>
              </a:defRPr>
            </a:lvl1pPr>
          </a:lstStyle>
          <a:p>
            <a:pPr>
              <a:defRPr/>
            </a:pPr>
            <a:r>
              <a:rPr lang="fr-FR" sz="4800" dirty="0"/>
              <a:t>Retombées locales</a:t>
            </a:r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2F4FAC2-0022-797B-53AC-7165F5B18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146810"/>
              </p:ext>
            </p:extLst>
          </p:nvPr>
        </p:nvGraphicFramePr>
        <p:xfrm>
          <a:off x="1394691" y="1013016"/>
          <a:ext cx="9402618" cy="5384372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4557874">
                  <a:extLst>
                    <a:ext uri="{9D8B030D-6E8A-4147-A177-3AD203B41FA5}">
                      <a16:colId xmlns:a16="http://schemas.microsoft.com/office/drawing/2014/main" val="3932625891"/>
                    </a:ext>
                  </a:extLst>
                </a:gridCol>
                <a:gridCol w="4844744">
                  <a:extLst>
                    <a:ext uri="{9D8B030D-6E8A-4147-A177-3AD203B41FA5}">
                      <a16:colId xmlns:a16="http://schemas.microsoft.com/office/drawing/2014/main" val="3568551431"/>
                    </a:ext>
                  </a:extLst>
                </a:gridCol>
              </a:tblGrid>
              <a:tr h="24140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fr-FR" sz="16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0" dirty="0">
                          <a:effectLst/>
                        </a:rPr>
                        <a:t>Implantation actuelle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8532410"/>
                  </a:ext>
                </a:extLst>
              </a:tr>
              <a:tr h="286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0" dirty="0">
                          <a:effectLst/>
                        </a:rPr>
                        <a:t>Puissance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0" dirty="0">
                          <a:effectLst/>
                        </a:rPr>
                        <a:t>16 MWc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54219261"/>
                  </a:ext>
                </a:extLst>
              </a:tr>
              <a:tr h="49242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Conditions de réalisation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 réserves de l’absence de demandes complémentaires lors de l’instruction du dossier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4840586"/>
                  </a:ext>
                </a:extLst>
              </a:tr>
              <a:tr h="27237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Loyer proposé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 3 200 € /MWc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1641540"/>
                  </a:ext>
                </a:extLst>
              </a:tr>
              <a:tr h="49242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Soit au total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51 000€/an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(révisable si rentabilité supérieure aux prévisions)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6547643"/>
                  </a:ext>
                </a:extLst>
              </a:tr>
              <a:tr h="45481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Subvention investissements écologiques (cours oasis)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280 000 € (proportionnel à la puissance)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6398695"/>
                  </a:ext>
                </a:extLst>
              </a:tr>
              <a:tr h="57345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IFER (part communale)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11 000 €/an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25 500 €/an  à partir de l’année 21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8988558"/>
                  </a:ext>
                </a:extLst>
              </a:tr>
              <a:tr h="24196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TFPB + CFE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6 000 €/an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9957404"/>
                  </a:ext>
                </a:extLst>
              </a:tr>
              <a:tr h="4118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Sous-total fiscalité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17 000 €/an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5252957"/>
                  </a:ext>
                </a:extLst>
              </a:tr>
              <a:tr h="9229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Intérêts de CCA (hypothèse de 20% des fonds propres soit 360 000 €)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22 000 € décroissant avec les remboursements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16237"/>
                  </a:ext>
                </a:extLst>
              </a:tr>
              <a:tr h="454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Dividendes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partir de l’année 23 : environ 22 000 €/an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9337924"/>
                  </a:ext>
                </a:extLst>
              </a:tr>
              <a:tr h="420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b="1" kern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(hors dividendes et projets)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90 000 € par an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026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505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0EBEB-2C0A-07C9-E52E-3A1090E9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1EE56A-9D97-0BE4-5782-76605082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57CB055-D77B-7AA9-F5BC-0B0E01781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A393F4-7504-DD7F-A3B7-2B3A55D2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0768-4A90-4834-956E-C7C95149E04D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3337E19D-2C8B-3992-14D5-13D4614B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Prochaines échéances à Achères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AB2AA48-3E6A-729C-74E9-991D4C4E8E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202" y="2340598"/>
            <a:ext cx="7196134" cy="4193012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/>
              <a:t>Réunion d’information citoyenne sur le projet et l’investissement citoyen le 14/10 soir avec Energie partagée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/>
              <a:t>Participation à la Fête du céleri le 4/10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17C5DD-D26A-6F43-D359-57798D60E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007" y="1569029"/>
            <a:ext cx="3205973" cy="467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2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53317-E37E-E8FF-8256-E6452FC8A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1EEBE9-A088-36CA-2491-C3DD4CC5C156}"/>
              </a:ext>
            </a:extLst>
          </p:cNvPr>
          <p:cNvGrpSpPr/>
          <p:nvPr/>
        </p:nvGrpSpPr>
        <p:grpSpPr>
          <a:xfrm>
            <a:off x="3845936" y="2805642"/>
            <a:ext cx="3329114" cy="852949"/>
            <a:chOff x="3557058" y="3074213"/>
            <a:chExt cx="1378592" cy="1339815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BD27214-7196-DA09-9328-9F0CE05E8CB7}"/>
                </a:ext>
              </a:extLst>
            </p:cNvPr>
            <p:cNvSpPr txBox="1"/>
            <p:nvPr/>
          </p:nvSpPr>
          <p:spPr>
            <a:xfrm>
              <a:off x="3562175" y="4051436"/>
              <a:ext cx="1373475" cy="362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dirty="0">
                  <a:latin typeface="Century Gothic" panose="020B0502020202020204" pitchFamily="34" charset="0"/>
                </a:rPr>
                <a:t>Modification </a:t>
              </a:r>
              <a:r>
                <a:rPr lang="fr-FR" sz="900" dirty="0" err="1">
                  <a:latin typeface="Century Gothic" panose="020B0502020202020204" pitchFamily="34" charset="0"/>
                </a:rPr>
                <a:t>PPRi</a:t>
              </a:r>
              <a:r>
                <a:rPr lang="fr-FR" sz="900" dirty="0">
                  <a:latin typeface="Century Gothic" panose="020B0502020202020204" pitchFamily="34" charset="0"/>
                </a:rPr>
                <a:t> / PLUi</a:t>
              </a: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BFE52B4F-2C2B-51B5-79DF-D935CBDE8ACD}"/>
                </a:ext>
              </a:extLst>
            </p:cNvPr>
            <p:cNvSpPr/>
            <p:nvPr/>
          </p:nvSpPr>
          <p:spPr>
            <a:xfrm>
              <a:off x="3557058" y="3074213"/>
              <a:ext cx="1373474" cy="997735"/>
            </a:xfrm>
            <a:custGeom>
              <a:avLst/>
              <a:gdLst>
                <a:gd name="connsiteX0" fmla="*/ 0 w 1007533"/>
                <a:gd name="connsiteY0" fmla="*/ 0 h 770467"/>
                <a:gd name="connsiteX1" fmla="*/ 0 w 1007533"/>
                <a:gd name="connsiteY1" fmla="*/ 770467 h 770467"/>
                <a:gd name="connsiteX2" fmla="*/ 990600 w 1007533"/>
                <a:gd name="connsiteY2" fmla="*/ 770467 h 770467"/>
                <a:gd name="connsiteX3" fmla="*/ 1007533 w 1007533"/>
                <a:gd name="connsiteY3" fmla="*/ 16933 h 770467"/>
                <a:gd name="connsiteX0" fmla="*/ 0 w 1007533"/>
                <a:gd name="connsiteY0" fmla="*/ 0 h 775229"/>
                <a:gd name="connsiteX1" fmla="*/ 0 w 1007533"/>
                <a:gd name="connsiteY1" fmla="*/ 770467 h 775229"/>
                <a:gd name="connsiteX2" fmla="*/ 1000125 w 1007533"/>
                <a:gd name="connsiteY2" fmla="*/ 775229 h 775229"/>
                <a:gd name="connsiteX3" fmla="*/ 1007533 w 1007533"/>
                <a:gd name="connsiteY3" fmla="*/ 16933 h 775229"/>
                <a:gd name="connsiteX0" fmla="*/ 0 w 1001845"/>
                <a:gd name="connsiteY0" fmla="*/ 14817 h 790046"/>
                <a:gd name="connsiteX1" fmla="*/ 0 w 1001845"/>
                <a:gd name="connsiteY1" fmla="*/ 785284 h 790046"/>
                <a:gd name="connsiteX2" fmla="*/ 1000125 w 1001845"/>
                <a:gd name="connsiteY2" fmla="*/ 790046 h 790046"/>
                <a:gd name="connsiteX3" fmla="*/ 1000879 w 1001845"/>
                <a:gd name="connsiteY3" fmla="*/ 0 h 790046"/>
                <a:gd name="connsiteX0" fmla="*/ 0 w 1001845"/>
                <a:gd name="connsiteY0" fmla="*/ 14817 h 791634"/>
                <a:gd name="connsiteX1" fmla="*/ 0 w 1001845"/>
                <a:gd name="connsiteY1" fmla="*/ 791634 h 791634"/>
                <a:gd name="connsiteX2" fmla="*/ 1000125 w 1001845"/>
                <a:gd name="connsiteY2" fmla="*/ 790046 h 791634"/>
                <a:gd name="connsiteX3" fmla="*/ 1000879 w 1001845"/>
                <a:gd name="connsiteY3" fmla="*/ 0 h 791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1845" h="791634">
                  <a:moveTo>
                    <a:pt x="0" y="14817"/>
                  </a:moveTo>
                  <a:lnTo>
                    <a:pt x="0" y="791634"/>
                  </a:lnTo>
                  <a:lnTo>
                    <a:pt x="1000125" y="790046"/>
                  </a:lnTo>
                  <a:cubicBezTo>
                    <a:pt x="1005769" y="538868"/>
                    <a:pt x="995235" y="251178"/>
                    <a:pt x="1000879" y="0"/>
                  </a:cubicBezTo>
                </a:path>
              </a:pathLst>
            </a:cu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1" name="Flèche : droite 40">
            <a:extLst>
              <a:ext uri="{FF2B5EF4-FFF2-40B4-BE49-F238E27FC236}">
                <a16:creationId xmlns:a16="http://schemas.microsoft.com/office/drawing/2014/main" id="{7393217D-30C4-8D7E-C70B-C96AEBC0BD8D}"/>
              </a:ext>
            </a:extLst>
          </p:cNvPr>
          <p:cNvSpPr/>
          <p:nvPr/>
        </p:nvSpPr>
        <p:spPr>
          <a:xfrm>
            <a:off x="216678" y="2527071"/>
            <a:ext cx="11772227" cy="74958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>
              <a:latin typeface="Century Gothic" panose="020B0502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AB4898B-166C-DBF5-67C6-0E573EEFE70F}"/>
              </a:ext>
            </a:extLst>
          </p:cNvPr>
          <p:cNvSpPr txBox="1"/>
          <p:nvPr/>
        </p:nvSpPr>
        <p:spPr>
          <a:xfrm>
            <a:off x="246308" y="2385089"/>
            <a:ext cx="2625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2025</a:t>
            </a:r>
            <a:endParaRPr lang="fr-FR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A9BD66F1-A8A4-E6E2-FF48-1EBD82CE37B9}"/>
              </a:ext>
            </a:extLst>
          </p:cNvPr>
          <p:cNvSpPr txBox="1"/>
          <p:nvPr/>
        </p:nvSpPr>
        <p:spPr>
          <a:xfrm>
            <a:off x="216677" y="427487"/>
            <a:ext cx="4866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latin typeface="Century Gothic" panose="020B0502020202020204" pitchFamily="34" charset="0"/>
              </a:rPr>
              <a:t>Calendrier prévisionnel projet PV Achères – septembre 2026</a:t>
            </a: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EC2F0958-8671-A829-DDDA-BA8A78B937C3}"/>
              </a:ext>
            </a:extLst>
          </p:cNvPr>
          <p:cNvSpPr/>
          <p:nvPr/>
        </p:nvSpPr>
        <p:spPr>
          <a:xfrm>
            <a:off x="10364642" y="5779686"/>
            <a:ext cx="1610682" cy="504000"/>
          </a:xfrm>
          <a:prstGeom prst="roundRect">
            <a:avLst/>
          </a:prstGeom>
          <a:solidFill>
            <a:srgbClr val="FFBB5C"/>
          </a:solidFill>
          <a:ln>
            <a:solidFill>
              <a:srgbClr val="FFB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Construction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C69C147-F284-C06D-2C43-EC88B57B93DD}"/>
              </a:ext>
            </a:extLst>
          </p:cNvPr>
          <p:cNvSpPr/>
          <p:nvPr/>
        </p:nvSpPr>
        <p:spPr>
          <a:xfrm>
            <a:off x="216677" y="5779686"/>
            <a:ext cx="3669568" cy="504000"/>
          </a:xfrm>
          <a:prstGeom prst="roundRect">
            <a:avLst/>
          </a:prstGeom>
          <a:solidFill>
            <a:srgbClr val="C63D2F"/>
          </a:solidFill>
          <a:ln>
            <a:solidFill>
              <a:srgbClr val="C63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Développement</a:t>
            </a: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336A87CC-52E2-B6BD-FB11-09F5993639C4}"/>
              </a:ext>
            </a:extLst>
          </p:cNvPr>
          <p:cNvSpPr/>
          <p:nvPr/>
        </p:nvSpPr>
        <p:spPr>
          <a:xfrm>
            <a:off x="4510610" y="5779686"/>
            <a:ext cx="2356608" cy="504000"/>
          </a:xfrm>
          <a:prstGeom prst="roundRect">
            <a:avLst/>
          </a:prstGeom>
          <a:solidFill>
            <a:srgbClr val="E25E3E"/>
          </a:solidFill>
          <a:ln>
            <a:solidFill>
              <a:srgbClr val="E25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Instruction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86B072CB-56D4-F2B8-AC81-49802B863249}"/>
              </a:ext>
            </a:extLst>
          </p:cNvPr>
          <p:cNvSpPr/>
          <p:nvPr/>
        </p:nvSpPr>
        <p:spPr>
          <a:xfrm>
            <a:off x="7490732" y="5779686"/>
            <a:ext cx="2323224" cy="504000"/>
          </a:xfrm>
          <a:prstGeom prst="roundRect">
            <a:avLst/>
          </a:prstGeom>
          <a:solidFill>
            <a:srgbClr val="FF9B50"/>
          </a:solidFill>
          <a:ln>
            <a:solidFill>
              <a:srgbClr val="FF9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Valorisation - Financement</a:t>
            </a:r>
          </a:p>
        </p:txBody>
      </p:sp>
      <p:sp>
        <p:nvSpPr>
          <p:cNvPr id="63" name="Flèche : droite 62">
            <a:extLst>
              <a:ext uri="{FF2B5EF4-FFF2-40B4-BE49-F238E27FC236}">
                <a16:creationId xmlns:a16="http://schemas.microsoft.com/office/drawing/2014/main" id="{FBD7BB6B-48FC-43D5-2574-98B02805E7C5}"/>
              </a:ext>
            </a:extLst>
          </p:cNvPr>
          <p:cNvSpPr/>
          <p:nvPr/>
        </p:nvSpPr>
        <p:spPr>
          <a:xfrm>
            <a:off x="4023378" y="5888330"/>
            <a:ext cx="359836" cy="286712"/>
          </a:xfrm>
          <a:prstGeom prst="rightArrow">
            <a:avLst/>
          </a:prstGeom>
          <a:gradFill flip="none" rotWithShape="1">
            <a:gsLst>
              <a:gs pos="56000">
                <a:srgbClr val="C63D2F"/>
              </a:gs>
              <a:gs pos="100000">
                <a:srgbClr val="FFFFFF">
                  <a:alpha val="5882"/>
                </a:srgbClr>
              </a:gs>
            </a:gsLst>
            <a:lin ang="10800000" scaled="1"/>
            <a:tileRect/>
          </a:gradFill>
          <a:ln>
            <a:solidFill>
              <a:srgbClr val="C63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6" name="Groupe 135">
            <a:extLst>
              <a:ext uri="{FF2B5EF4-FFF2-40B4-BE49-F238E27FC236}">
                <a16:creationId xmlns:a16="http://schemas.microsoft.com/office/drawing/2014/main" id="{28B6395A-7910-B014-5578-DDA8624E3005}"/>
              </a:ext>
            </a:extLst>
          </p:cNvPr>
          <p:cNvGrpSpPr/>
          <p:nvPr/>
        </p:nvGrpSpPr>
        <p:grpSpPr>
          <a:xfrm>
            <a:off x="3289395" y="2891235"/>
            <a:ext cx="1854437" cy="2583729"/>
            <a:chOff x="1616918" y="3246481"/>
            <a:chExt cx="1854437" cy="2347453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E6A3D97C-6BBB-7D5F-FF8A-88A0A88F68C6}"/>
                </a:ext>
              </a:extLst>
            </p:cNvPr>
            <p:cNvCxnSpPr>
              <a:cxnSpLocks/>
            </p:cNvCxnSpPr>
            <p:nvPr/>
          </p:nvCxnSpPr>
          <p:spPr>
            <a:xfrm>
              <a:off x="2534996" y="3246481"/>
              <a:ext cx="11662" cy="1991068"/>
            </a:xfrm>
            <a:prstGeom prst="line">
              <a:avLst/>
            </a:pr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A77B374-7A3E-6EF5-79DB-E6DBA17C366C}"/>
                </a:ext>
              </a:extLst>
            </p:cNvPr>
            <p:cNvSpPr txBox="1"/>
            <p:nvPr/>
          </p:nvSpPr>
          <p:spPr>
            <a:xfrm>
              <a:off x="1616918" y="5244395"/>
              <a:ext cx="1854437" cy="349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Century Gothic" panose="020B0502020202020204" pitchFamily="34" charset="0"/>
                </a:rPr>
                <a:t>Octobre 2026</a:t>
              </a:r>
            </a:p>
            <a:p>
              <a:pPr algn="ctr"/>
              <a:r>
                <a:rPr lang="fr-FR" sz="900" b="1" dirty="0">
                  <a:latin typeface="Century Gothic" panose="020B0502020202020204" pitchFamily="34" charset="0"/>
                </a:rPr>
                <a:t>Dépôt de la demande de PC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0493D9E8-D386-CBD9-2CDA-0893FD05C019}"/>
              </a:ext>
            </a:extLst>
          </p:cNvPr>
          <p:cNvGrpSpPr/>
          <p:nvPr/>
        </p:nvGrpSpPr>
        <p:grpSpPr>
          <a:xfrm flipV="1">
            <a:off x="4270053" y="1471786"/>
            <a:ext cx="1958129" cy="1468579"/>
            <a:chOff x="5023864" y="3301974"/>
            <a:chExt cx="1958129" cy="2297798"/>
          </a:xfrm>
        </p:grpSpPr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B4ED95C5-763F-FA78-DD96-468150F20009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6002929" y="3301974"/>
              <a:ext cx="1" cy="1730619"/>
            </a:xfrm>
            <a:prstGeom prst="line">
              <a:avLst/>
            </a:pr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291F2F8B-C9D1-EF72-BA95-312DEE71F1E5}"/>
                </a:ext>
              </a:extLst>
            </p:cNvPr>
            <p:cNvSpPr txBox="1"/>
            <p:nvPr/>
          </p:nvSpPr>
          <p:spPr>
            <a:xfrm flipV="1">
              <a:off x="5023864" y="4997822"/>
              <a:ext cx="1958129" cy="60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Century Gothic" panose="020B0502020202020204" pitchFamily="34" charset="0"/>
                </a:rPr>
                <a:t>Mars 2027</a:t>
              </a:r>
            </a:p>
            <a:p>
              <a:pPr algn="ctr"/>
              <a:r>
                <a:rPr lang="fr-FR" sz="900" dirty="0">
                  <a:latin typeface="Century Gothic" panose="020B0502020202020204" pitchFamily="34" charset="0"/>
                </a:rPr>
                <a:t>Avis de la </a:t>
              </a:r>
              <a:r>
                <a:rPr lang="fr-FR" sz="900" dirty="0" err="1">
                  <a:latin typeface="Century Gothic" panose="020B0502020202020204" pitchFamily="34" charset="0"/>
                </a:rPr>
                <a:t>MRAe</a:t>
              </a:r>
              <a:endParaRPr lang="fr-FR" sz="900" dirty="0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621429DE-C14C-1BC5-FB5D-4D7EB35885BE}"/>
              </a:ext>
            </a:extLst>
          </p:cNvPr>
          <p:cNvCxnSpPr>
            <a:cxnSpLocks/>
          </p:cNvCxnSpPr>
          <p:nvPr/>
        </p:nvCxnSpPr>
        <p:spPr>
          <a:xfrm flipH="1" flipV="1">
            <a:off x="7870344" y="2525586"/>
            <a:ext cx="3071" cy="631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6" name="ZoneTexte 95">
            <a:extLst>
              <a:ext uri="{FF2B5EF4-FFF2-40B4-BE49-F238E27FC236}">
                <a16:creationId xmlns:a16="http://schemas.microsoft.com/office/drawing/2014/main" id="{0B2F032C-EC25-8D7A-E836-D2DB0A69D762}"/>
              </a:ext>
            </a:extLst>
          </p:cNvPr>
          <p:cNvSpPr txBox="1"/>
          <p:nvPr/>
        </p:nvSpPr>
        <p:spPr>
          <a:xfrm>
            <a:off x="6096000" y="2388044"/>
            <a:ext cx="3196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2027</a:t>
            </a:r>
            <a:endParaRPr lang="fr-FR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38" name="Groupe 137">
            <a:extLst>
              <a:ext uri="{FF2B5EF4-FFF2-40B4-BE49-F238E27FC236}">
                <a16:creationId xmlns:a16="http://schemas.microsoft.com/office/drawing/2014/main" id="{52EC3E96-2A09-137D-E690-78784E183A34}"/>
              </a:ext>
            </a:extLst>
          </p:cNvPr>
          <p:cNvGrpSpPr/>
          <p:nvPr/>
        </p:nvGrpSpPr>
        <p:grpSpPr>
          <a:xfrm>
            <a:off x="6252875" y="2970533"/>
            <a:ext cx="1854437" cy="2486727"/>
            <a:chOff x="4587795" y="3124273"/>
            <a:chExt cx="1854437" cy="2507621"/>
          </a:xfrm>
        </p:grpSpPr>
        <p:cxnSp>
          <p:nvCxnSpPr>
            <p:cNvPr id="109" name="Connecteur droit 108">
              <a:extLst>
                <a:ext uri="{FF2B5EF4-FFF2-40B4-BE49-F238E27FC236}">
                  <a16:creationId xmlns:a16="http://schemas.microsoft.com/office/drawing/2014/main" id="{82CA57E2-81E7-0739-CBC8-C7446BD2176D}"/>
                </a:ext>
              </a:extLst>
            </p:cNvPr>
            <p:cNvCxnSpPr>
              <a:cxnSpLocks/>
              <a:endCxn id="110" idx="0"/>
            </p:cNvCxnSpPr>
            <p:nvPr/>
          </p:nvCxnSpPr>
          <p:spPr>
            <a:xfrm>
              <a:off x="5512491" y="3124273"/>
              <a:ext cx="2523" cy="2119669"/>
            </a:xfrm>
            <a:prstGeom prst="line">
              <a:avLst/>
            </a:pr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043C7ADB-3BD4-7B9A-BC45-E686A120EBD4}"/>
                </a:ext>
              </a:extLst>
            </p:cNvPr>
            <p:cNvSpPr txBox="1"/>
            <p:nvPr/>
          </p:nvSpPr>
          <p:spPr>
            <a:xfrm>
              <a:off x="4587795" y="5243941"/>
              <a:ext cx="1854437" cy="38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Century Gothic" panose="020B0502020202020204" pitchFamily="34" charset="0"/>
                </a:rPr>
                <a:t>Septembre 2027</a:t>
              </a:r>
            </a:p>
            <a:p>
              <a:pPr algn="ctr"/>
              <a:r>
                <a:rPr lang="fr-FR" sz="900" b="1" dirty="0">
                  <a:latin typeface="Century Gothic" panose="020B0502020202020204" pitchFamily="34" charset="0"/>
                </a:rPr>
                <a:t>Obtention PC</a:t>
              </a:r>
            </a:p>
          </p:txBody>
        </p:sp>
      </p:grpSp>
      <p:sp>
        <p:nvSpPr>
          <p:cNvPr id="108" name="Ellipse 107">
            <a:extLst>
              <a:ext uri="{FF2B5EF4-FFF2-40B4-BE49-F238E27FC236}">
                <a16:creationId xmlns:a16="http://schemas.microsoft.com/office/drawing/2014/main" id="{4A13CBD6-64D4-A7A0-BA18-D36E20355A2C}"/>
              </a:ext>
            </a:extLst>
          </p:cNvPr>
          <p:cNvSpPr/>
          <p:nvPr/>
        </p:nvSpPr>
        <p:spPr>
          <a:xfrm>
            <a:off x="5169611" y="2817445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B62DA9-8678-EE67-D5EC-30A598FB95A5}"/>
              </a:ext>
            </a:extLst>
          </p:cNvPr>
          <p:cNvSpPr/>
          <p:nvPr/>
        </p:nvSpPr>
        <p:spPr>
          <a:xfrm>
            <a:off x="207680" y="2708277"/>
            <a:ext cx="3636870" cy="382807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23" name="Groupe 122">
            <a:extLst>
              <a:ext uri="{FF2B5EF4-FFF2-40B4-BE49-F238E27FC236}">
                <a16:creationId xmlns:a16="http://schemas.microsoft.com/office/drawing/2014/main" id="{F6A4AFF1-809B-E4DC-5F6D-C5C14EA45B92}"/>
              </a:ext>
            </a:extLst>
          </p:cNvPr>
          <p:cNvGrpSpPr/>
          <p:nvPr/>
        </p:nvGrpSpPr>
        <p:grpSpPr>
          <a:xfrm rot="10800000" flipV="1">
            <a:off x="9194052" y="2958034"/>
            <a:ext cx="1854437" cy="2533340"/>
            <a:chOff x="5075712" y="3301974"/>
            <a:chExt cx="1854437" cy="4129760"/>
          </a:xfrm>
        </p:grpSpPr>
        <p:cxnSp>
          <p:nvCxnSpPr>
            <p:cNvPr id="125" name="Connecteur droit 124">
              <a:extLst>
                <a:ext uri="{FF2B5EF4-FFF2-40B4-BE49-F238E27FC236}">
                  <a16:creationId xmlns:a16="http://schemas.microsoft.com/office/drawing/2014/main" id="{46049291-5006-E2CC-3099-53E64D41FC17}"/>
                </a:ext>
              </a:extLst>
            </p:cNvPr>
            <p:cNvCxnSpPr>
              <a:cxnSpLocks/>
              <a:endCxn id="126" idx="0"/>
            </p:cNvCxnSpPr>
            <p:nvPr/>
          </p:nvCxnSpPr>
          <p:spPr>
            <a:xfrm rot="10800000" flipH="1" flipV="1">
              <a:off x="6002929" y="3301974"/>
              <a:ext cx="1" cy="3502602"/>
            </a:xfrm>
            <a:prstGeom prst="line">
              <a:avLst/>
            </a:pr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ZoneTexte 125">
              <a:extLst>
                <a:ext uri="{FF2B5EF4-FFF2-40B4-BE49-F238E27FC236}">
                  <a16:creationId xmlns:a16="http://schemas.microsoft.com/office/drawing/2014/main" id="{1FB633AF-DE9D-B300-0DC7-9A115EE91BFA}"/>
                </a:ext>
              </a:extLst>
            </p:cNvPr>
            <p:cNvSpPr txBox="1"/>
            <p:nvPr/>
          </p:nvSpPr>
          <p:spPr>
            <a:xfrm rot="10800000" flipV="1">
              <a:off x="5075712" y="6804576"/>
              <a:ext cx="1854437" cy="627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Century Gothic" panose="020B0502020202020204" pitchFamily="34" charset="0"/>
                </a:rPr>
                <a:t>Octobre 2028</a:t>
              </a:r>
            </a:p>
            <a:p>
              <a:pPr algn="ctr"/>
              <a:r>
                <a:rPr lang="fr-FR" sz="900" b="1" dirty="0">
                  <a:latin typeface="Century Gothic" panose="020B0502020202020204" pitchFamily="34" charset="0"/>
                </a:rPr>
                <a:t>Début de la construction</a:t>
              </a:r>
            </a:p>
          </p:txBody>
        </p:sp>
      </p:grpSp>
      <p:sp>
        <p:nvSpPr>
          <p:cNvPr id="124" name="Ellipse 123">
            <a:extLst>
              <a:ext uri="{FF2B5EF4-FFF2-40B4-BE49-F238E27FC236}">
                <a16:creationId xmlns:a16="http://schemas.microsoft.com/office/drawing/2014/main" id="{7274B422-3529-8B2C-AF44-05891D8B6314}"/>
              </a:ext>
            </a:extLst>
          </p:cNvPr>
          <p:cNvSpPr/>
          <p:nvPr/>
        </p:nvSpPr>
        <p:spPr>
          <a:xfrm rot="10800000">
            <a:off x="10038474" y="2843123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8" name="Connecteur droit 147">
            <a:extLst>
              <a:ext uri="{FF2B5EF4-FFF2-40B4-BE49-F238E27FC236}">
                <a16:creationId xmlns:a16="http://schemas.microsoft.com/office/drawing/2014/main" id="{0D5C8FFF-B22A-EE17-4F65-70FABD001C27}"/>
              </a:ext>
            </a:extLst>
          </p:cNvPr>
          <p:cNvCxnSpPr>
            <a:cxnSpLocks/>
          </p:cNvCxnSpPr>
          <p:nvPr/>
        </p:nvCxnSpPr>
        <p:spPr>
          <a:xfrm>
            <a:off x="216678" y="2707801"/>
            <a:ext cx="3627871" cy="941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6" name="Flèche : droite 155">
            <a:extLst>
              <a:ext uri="{FF2B5EF4-FFF2-40B4-BE49-F238E27FC236}">
                <a16:creationId xmlns:a16="http://schemas.microsoft.com/office/drawing/2014/main" id="{8CED931D-8C74-5A36-CBA7-02E422178EC6}"/>
              </a:ext>
            </a:extLst>
          </p:cNvPr>
          <p:cNvSpPr/>
          <p:nvPr/>
        </p:nvSpPr>
        <p:spPr>
          <a:xfrm>
            <a:off x="6999057" y="5888330"/>
            <a:ext cx="359836" cy="286712"/>
          </a:xfrm>
          <a:prstGeom prst="rightArrow">
            <a:avLst/>
          </a:prstGeom>
          <a:gradFill flip="none" rotWithShape="1">
            <a:gsLst>
              <a:gs pos="56000">
                <a:srgbClr val="E25E3E"/>
              </a:gs>
              <a:gs pos="100000">
                <a:srgbClr val="FFFFFF">
                  <a:alpha val="5882"/>
                </a:srgbClr>
              </a:gs>
            </a:gsLst>
            <a:lin ang="10800000" scaled="1"/>
            <a:tileRect/>
          </a:gradFill>
          <a:ln>
            <a:solidFill>
              <a:srgbClr val="C63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7" name="Flèche : droite 156">
            <a:extLst>
              <a:ext uri="{FF2B5EF4-FFF2-40B4-BE49-F238E27FC236}">
                <a16:creationId xmlns:a16="http://schemas.microsoft.com/office/drawing/2014/main" id="{66B5E92D-F830-DBBE-A169-3516FB49A055}"/>
              </a:ext>
            </a:extLst>
          </p:cNvPr>
          <p:cNvSpPr/>
          <p:nvPr/>
        </p:nvSpPr>
        <p:spPr>
          <a:xfrm>
            <a:off x="9941352" y="5888330"/>
            <a:ext cx="359836" cy="286712"/>
          </a:xfrm>
          <a:prstGeom prst="rightArrow">
            <a:avLst/>
          </a:prstGeom>
          <a:gradFill flip="none" rotWithShape="1">
            <a:gsLst>
              <a:gs pos="56000">
                <a:srgbClr val="FF9B50">
                  <a:lumMod val="99000"/>
                </a:srgbClr>
              </a:gs>
              <a:gs pos="100000">
                <a:srgbClr val="FFFFFF">
                  <a:alpha val="5882"/>
                </a:srgbClr>
              </a:gs>
            </a:gsLst>
            <a:lin ang="10800000" scaled="1"/>
            <a:tileRect/>
          </a:gradFill>
          <a:ln>
            <a:solidFill>
              <a:srgbClr val="FF9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2" name="Ellipse 161">
            <a:extLst>
              <a:ext uri="{FF2B5EF4-FFF2-40B4-BE49-F238E27FC236}">
                <a16:creationId xmlns:a16="http://schemas.microsoft.com/office/drawing/2014/main" id="{E4083ED5-5DFC-2EAC-949C-BF4BB702A150}"/>
              </a:ext>
            </a:extLst>
          </p:cNvPr>
          <p:cNvSpPr/>
          <p:nvPr/>
        </p:nvSpPr>
        <p:spPr>
          <a:xfrm rot="10800000">
            <a:off x="7097293" y="2822220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BF9687DC-FB69-C161-1324-588706758800}"/>
              </a:ext>
            </a:extLst>
          </p:cNvPr>
          <p:cNvCxnSpPr>
            <a:cxnSpLocks/>
          </p:cNvCxnSpPr>
          <p:nvPr/>
        </p:nvCxnSpPr>
        <p:spPr>
          <a:xfrm flipH="1" flipV="1">
            <a:off x="4753361" y="2600912"/>
            <a:ext cx="3071" cy="631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4" name="ZoneTexte 73">
            <a:extLst>
              <a:ext uri="{FF2B5EF4-FFF2-40B4-BE49-F238E27FC236}">
                <a16:creationId xmlns:a16="http://schemas.microsoft.com/office/drawing/2014/main" id="{53DB3211-D326-ADC0-F56A-2AD16C7B35DB}"/>
              </a:ext>
            </a:extLst>
          </p:cNvPr>
          <p:cNvSpPr txBox="1"/>
          <p:nvPr/>
        </p:nvSpPr>
        <p:spPr>
          <a:xfrm>
            <a:off x="9274690" y="2402422"/>
            <a:ext cx="22298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2028</a:t>
            </a:r>
            <a:endParaRPr lang="fr-FR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A23AE49D-C363-88C8-0A1A-FCA9C80B4B9A}"/>
              </a:ext>
            </a:extLst>
          </p:cNvPr>
          <p:cNvSpPr txBox="1"/>
          <p:nvPr/>
        </p:nvSpPr>
        <p:spPr>
          <a:xfrm>
            <a:off x="2859597" y="2365690"/>
            <a:ext cx="3216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2026</a:t>
            </a:r>
            <a:endParaRPr lang="fr-FR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F23EAE3E-0EF2-3D8C-E0D7-2AA22DCE85E0}"/>
              </a:ext>
            </a:extLst>
          </p:cNvPr>
          <p:cNvSpPr txBox="1"/>
          <p:nvPr/>
        </p:nvSpPr>
        <p:spPr>
          <a:xfrm>
            <a:off x="-118376" y="1499734"/>
            <a:ext cx="208725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latin typeface="Century Gothic" panose="020B0502020202020204" pitchFamily="34" charset="0"/>
              </a:rPr>
              <a:t>Mars 2025 - Décembre 2025</a:t>
            </a:r>
          </a:p>
          <a:p>
            <a:pPr algn="ctr"/>
            <a:r>
              <a:rPr lang="fr-FR" sz="900" dirty="0">
                <a:latin typeface="Century Gothic" panose="020B0502020202020204" pitchFamily="34" charset="0"/>
              </a:rPr>
              <a:t>Relevés écologiques</a:t>
            </a:r>
          </a:p>
        </p:txBody>
      </p:sp>
      <p:sp>
        <p:nvSpPr>
          <p:cNvPr id="80" name="Forme libre : forme 79">
            <a:extLst>
              <a:ext uri="{FF2B5EF4-FFF2-40B4-BE49-F238E27FC236}">
                <a16:creationId xmlns:a16="http://schemas.microsoft.com/office/drawing/2014/main" id="{BF0B1616-0999-2E50-7322-81B085044D70}"/>
              </a:ext>
            </a:extLst>
          </p:cNvPr>
          <p:cNvSpPr/>
          <p:nvPr/>
        </p:nvSpPr>
        <p:spPr>
          <a:xfrm rot="10800000">
            <a:off x="-165607" y="1884446"/>
            <a:ext cx="1916615" cy="997735"/>
          </a:xfrm>
          <a:custGeom>
            <a:avLst/>
            <a:gdLst>
              <a:gd name="connsiteX0" fmla="*/ 0 w 1007533"/>
              <a:gd name="connsiteY0" fmla="*/ 0 h 770467"/>
              <a:gd name="connsiteX1" fmla="*/ 0 w 1007533"/>
              <a:gd name="connsiteY1" fmla="*/ 770467 h 770467"/>
              <a:gd name="connsiteX2" fmla="*/ 990600 w 1007533"/>
              <a:gd name="connsiteY2" fmla="*/ 770467 h 770467"/>
              <a:gd name="connsiteX3" fmla="*/ 1007533 w 1007533"/>
              <a:gd name="connsiteY3" fmla="*/ 16933 h 770467"/>
              <a:gd name="connsiteX0" fmla="*/ 0 w 1007533"/>
              <a:gd name="connsiteY0" fmla="*/ 0 h 775229"/>
              <a:gd name="connsiteX1" fmla="*/ 0 w 1007533"/>
              <a:gd name="connsiteY1" fmla="*/ 770467 h 775229"/>
              <a:gd name="connsiteX2" fmla="*/ 1000125 w 1007533"/>
              <a:gd name="connsiteY2" fmla="*/ 775229 h 775229"/>
              <a:gd name="connsiteX3" fmla="*/ 1007533 w 1007533"/>
              <a:gd name="connsiteY3" fmla="*/ 16933 h 775229"/>
              <a:gd name="connsiteX0" fmla="*/ 0 w 1001845"/>
              <a:gd name="connsiteY0" fmla="*/ 14817 h 790046"/>
              <a:gd name="connsiteX1" fmla="*/ 0 w 1001845"/>
              <a:gd name="connsiteY1" fmla="*/ 785284 h 790046"/>
              <a:gd name="connsiteX2" fmla="*/ 1000125 w 1001845"/>
              <a:gd name="connsiteY2" fmla="*/ 790046 h 790046"/>
              <a:gd name="connsiteX3" fmla="*/ 1000879 w 1001845"/>
              <a:gd name="connsiteY3" fmla="*/ 0 h 790046"/>
              <a:gd name="connsiteX0" fmla="*/ 0 w 1001845"/>
              <a:gd name="connsiteY0" fmla="*/ 14817 h 791634"/>
              <a:gd name="connsiteX1" fmla="*/ 0 w 1001845"/>
              <a:gd name="connsiteY1" fmla="*/ 791634 h 791634"/>
              <a:gd name="connsiteX2" fmla="*/ 1000125 w 1001845"/>
              <a:gd name="connsiteY2" fmla="*/ 790046 h 791634"/>
              <a:gd name="connsiteX3" fmla="*/ 1000879 w 1001845"/>
              <a:gd name="connsiteY3" fmla="*/ 0 h 79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845" h="791634">
                <a:moveTo>
                  <a:pt x="0" y="14817"/>
                </a:moveTo>
                <a:lnTo>
                  <a:pt x="0" y="791634"/>
                </a:lnTo>
                <a:lnTo>
                  <a:pt x="1000125" y="790046"/>
                </a:lnTo>
                <a:cubicBezTo>
                  <a:pt x="1005769" y="538868"/>
                  <a:pt x="995235" y="251178"/>
                  <a:pt x="1000879" y="0"/>
                </a:cubicBezTo>
              </a:path>
            </a:pathLst>
          </a:custGeom>
          <a:ln>
            <a:solidFill>
              <a:srgbClr val="C082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69F91030-C3C4-7B9B-8332-57568D241737}"/>
              </a:ext>
            </a:extLst>
          </p:cNvPr>
          <p:cNvGrpSpPr/>
          <p:nvPr/>
        </p:nvGrpSpPr>
        <p:grpSpPr>
          <a:xfrm>
            <a:off x="3858598" y="2265852"/>
            <a:ext cx="208335" cy="451369"/>
            <a:chOff x="7691210" y="3457410"/>
            <a:chExt cx="177800" cy="533782"/>
          </a:xfrm>
        </p:grpSpPr>
        <p:cxnSp>
          <p:nvCxnSpPr>
            <p:cNvPr id="84" name="OTLSHAPE_M_9f4cd0aa83a345879347c25d0bcb2bd3_Connector1">
              <a:extLst>
                <a:ext uri="{FF2B5EF4-FFF2-40B4-BE49-F238E27FC236}">
                  <a16:creationId xmlns:a16="http://schemas.microsoft.com/office/drawing/2014/main" id="{D1862417-1750-3473-8782-5E8B95F6D95E}"/>
                </a:ext>
              </a:extLst>
            </p:cNvPr>
            <p:cNvCxnSpPr>
              <a:cxnSpLocks/>
            </p:cNvCxnSpPr>
            <p:nvPr>
              <p:custDataLst>
                <p:tags r:id="rId1"/>
              </p:custDataLst>
            </p:nvPr>
          </p:nvCxnSpPr>
          <p:spPr>
            <a:xfrm>
              <a:off x="7691210" y="3457411"/>
              <a:ext cx="0" cy="533781"/>
            </a:xfrm>
            <a:prstGeom prst="line">
              <a:avLst/>
            </a:prstGeom>
            <a:ln w="7620" cap="flat" cmpd="sng" algn="ctr">
              <a:solidFill>
                <a:srgbClr val="4F81BD">
                  <a:alpha val="49804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OTLSHAPE_M_9f4cd0aa83a345879347c25d0bcb2bd3_Shape">
              <a:extLst>
                <a:ext uri="{FF2B5EF4-FFF2-40B4-BE49-F238E27FC236}">
                  <a16:creationId xmlns:a16="http://schemas.microsoft.com/office/drawing/2014/main" id="{8A699FBF-0A5A-5C42-F8E1-69286BC1D3B7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16200000">
              <a:off x="7697560" y="3476460"/>
              <a:ext cx="190500" cy="152400"/>
            </a:xfrm>
            <a:prstGeom prst="flowChartMerg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88" name="Ellipse 87">
            <a:extLst>
              <a:ext uri="{FF2B5EF4-FFF2-40B4-BE49-F238E27FC236}">
                <a16:creationId xmlns:a16="http://schemas.microsoft.com/office/drawing/2014/main" id="{8B799C88-DF46-8A21-9B27-2487562916A5}"/>
              </a:ext>
            </a:extLst>
          </p:cNvPr>
          <p:cNvSpPr/>
          <p:nvPr/>
        </p:nvSpPr>
        <p:spPr>
          <a:xfrm>
            <a:off x="1654476" y="2810407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D2A051F1-B178-A7C0-6671-DC0EC62362C8}"/>
              </a:ext>
            </a:extLst>
          </p:cNvPr>
          <p:cNvCxnSpPr>
            <a:cxnSpLocks/>
          </p:cNvCxnSpPr>
          <p:nvPr/>
        </p:nvCxnSpPr>
        <p:spPr>
          <a:xfrm flipH="1" flipV="1">
            <a:off x="1956812" y="2563829"/>
            <a:ext cx="3071" cy="6312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4D639927-F894-1E95-98AC-1AB22F03AD1D}"/>
              </a:ext>
            </a:extLst>
          </p:cNvPr>
          <p:cNvGrpSpPr/>
          <p:nvPr/>
        </p:nvGrpSpPr>
        <p:grpSpPr>
          <a:xfrm rot="10800000" flipV="1">
            <a:off x="5073099" y="2960916"/>
            <a:ext cx="1854437" cy="1468203"/>
            <a:chOff x="5075711" y="3301974"/>
            <a:chExt cx="1854437" cy="2297210"/>
          </a:xfrm>
        </p:grpSpPr>
        <p:cxnSp>
          <p:nvCxnSpPr>
            <p:cNvPr id="97" name="Connecteur droit 96">
              <a:extLst>
                <a:ext uri="{FF2B5EF4-FFF2-40B4-BE49-F238E27FC236}">
                  <a16:creationId xmlns:a16="http://schemas.microsoft.com/office/drawing/2014/main" id="{5AF08BDB-48EC-E19D-A292-7EC121873BFF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6002929" y="3301974"/>
              <a:ext cx="1" cy="1730619"/>
            </a:xfrm>
            <a:prstGeom prst="line">
              <a:avLst/>
            </a:pr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6288071E-913B-3C51-78E0-09F63DA42015}"/>
                </a:ext>
              </a:extLst>
            </p:cNvPr>
            <p:cNvSpPr txBox="1"/>
            <p:nvPr/>
          </p:nvSpPr>
          <p:spPr>
            <a:xfrm rot="10800000" flipV="1">
              <a:off x="5075711" y="4997234"/>
              <a:ext cx="1854437" cy="60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Century Gothic" panose="020B0502020202020204" pitchFamily="34" charset="0"/>
                </a:rPr>
                <a:t>Mai 2027</a:t>
              </a:r>
            </a:p>
            <a:p>
              <a:pPr algn="ctr"/>
              <a:r>
                <a:rPr lang="fr-FR" sz="900" dirty="0">
                  <a:latin typeface="Century Gothic" panose="020B0502020202020204" pitchFamily="34" charset="0"/>
                </a:rPr>
                <a:t>Enquête publique</a:t>
              </a:r>
            </a:p>
          </p:txBody>
        </p:sp>
      </p:grpSp>
      <p:sp>
        <p:nvSpPr>
          <p:cNvPr id="101" name="Ellipse 100">
            <a:extLst>
              <a:ext uri="{FF2B5EF4-FFF2-40B4-BE49-F238E27FC236}">
                <a16:creationId xmlns:a16="http://schemas.microsoft.com/office/drawing/2014/main" id="{F06807AE-FEAC-D4A0-961D-2E388B952D9D}"/>
              </a:ext>
            </a:extLst>
          </p:cNvPr>
          <p:cNvSpPr/>
          <p:nvPr/>
        </p:nvSpPr>
        <p:spPr>
          <a:xfrm>
            <a:off x="5919714" y="2816815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A510AFB1-4E9B-A1F5-F751-B4AF5F072D91}"/>
              </a:ext>
            </a:extLst>
          </p:cNvPr>
          <p:cNvGrpSpPr/>
          <p:nvPr/>
        </p:nvGrpSpPr>
        <p:grpSpPr>
          <a:xfrm>
            <a:off x="2247571" y="2831989"/>
            <a:ext cx="1386617" cy="1758858"/>
            <a:chOff x="1835401" y="3185046"/>
            <a:chExt cx="1386617" cy="3016811"/>
          </a:xfrm>
        </p:grpSpPr>
        <p:cxnSp>
          <p:nvCxnSpPr>
            <p:cNvPr id="111" name="Connecteur droit 110">
              <a:extLst>
                <a:ext uri="{FF2B5EF4-FFF2-40B4-BE49-F238E27FC236}">
                  <a16:creationId xmlns:a16="http://schemas.microsoft.com/office/drawing/2014/main" id="{1C6B238F-3CDF-716F-382B-62783A67F58E}"/>
                </a:ext>
              </a:extLst>
            </p:cNvPr>
            <p:cNvCxnSpPr>
              <a:cxnSpLocks/>
            </p:cNvCxnSpPr>
            <p:nvPr/>
          </p:nvCxnSpPr>
          <p:spPr>
            <a:xfrm>
              <a:off x="2541614" y="3185046"/>
              <a:ext cx="5044" cy="2052503"/>
            </a:xfrm>
            <a:prstGeom prst="line">
              <a:avLst/>
            </a:pr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FA90CCAE-F5A1-B879-7BB1-F1F6A4A89E89}"/>
                </a:ext>
              </a:extLst>
            </p:cNvPr>
            <p:cNvSpPr txBox="1"/>
            <p:nvPr/>
          </p:nvSpPr>
          <p:spPr>
            <a:xfrm>
              <a:off x="1835401" y="5304425"/>
              <a:ext cx="1386617" cy="89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Century Gothic" panose="020B0502020202020204" pitchFamily="34" charset="0"/>
                </a:rPr>
                <a:t>Mars 2026</a:t>
              </a:r>
            </a:p>
            <a:p>
              <a:pPr algn="ctr"/>
              <a:r>
                <a:rPr lang="fr-FR" sz="900" dirty="0">
                  <a:latin typeface="Century Gothic" panose="020B0502020202020204" pitchFamily="34" charset="0"/>
                </a:rPr>
                <a:t>Implantation finale de la centrale</a:t>
              </a:r>
            </a:p>
          </p:txBody>
        </p:sp>
      </p:grp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3C300F14-BC1F-3986-F5FB-9F529F28DA76}"/>
              </a:ext>
            </a:extLst>
          </p:cNvPr>
          <p:cNvGrpSpPr/>
          <p:nvPr/>
        </p:nvGrpSpPr>
        <p:grpSpPr>
          <a:xfrm flipV="1">
            <a:off x="6535371" y="1464057"/>
            <a:ext cx="1958129" cy="1464070"/>
            <a:chOff x="5023864" y="3301974"/>
            <a:chExt cx="1958129" cy="2214507"/>
          </a:xfrm>
        </p:grpSpPr>
        <p:cxnSp>
          <p:nvCxnSpPr>
            <p:cNvPr id="116" name="Connecteur droit 115">
              <a:extLst>
                <a:ext uri="{FF2B5EF4-FFF2-40B4-BE49-F238E27FC236}">
                  <a16:creationId xmlns:a16="http://schemas.microsoft.com/office/drawing/2014/main" id="{F0AEDD4B-2630-620C-5D47-04A8F96574B1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6002929" y="3301974"/>
              <a:ext cx="1" cy="1730619"/>
            </a:xfrm>
            <a:prstGeom prst="line">
              <a:avLst/>
            </a:pr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FA8B0606-EC24-A866-16AE-41195F0BE16E}"/>
                </a:ext>
              </a:extLst>
            </p:cNvPr>
            <p:cNvSpPr txBox="1"/>
            <p:nvPr/>
          </p:nvSpPr>
          <p:spPr>
            <a:xfrm flipV="1">
              <a:off x="5023864" y="4934564"/>
              <a:ext cx="1958129" cy="581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Century Gothic" panose="020B0502020202020204" pitchFamily="34" charset="0"/>
                </a:rPr>
                <a:t>Octobre 2027?</a:t>
              </a:r>
            </a:p>
            <a:p>
              <a:pPr algn="ctr"/>
              <a:r>
                <a:rPr lang="fr-FR" sz="900" dirty="0">
                  <a:latin typeface="Century Gothic" panose="020B0502020202020204" pitchFamily="34" charset="0"/>
                </a:rPr>
                <a:t>Candidature AO CRE</a:t>
              </a:r>
            </a:p>
          </p:txBody>
        </p:sp>
      </p:grpSp>
      <p:sp>
        <p:nvSpPr>
          <p:cNvPr id="119" name="Ellipse 118">
            <a:extLst>
              <a:ext uri="{FF2B5EF4-FFF2-40B4-BE49-F238E27FC236}">
                <a16:creationId xmlns:a16="http://schemas.microsoft.com/office/drawing/2014/main" id="{F02E089A-E443-925D-402A-DE238C1D0632}"/>
              </a:ext>
            </a:extLst>
          </p:cNvPr>
          <p:cNvSpPr/>
          <p:nvPr/>
        </p:nvSpPr>
        <p:spPr>
          <a:xfrm>
            <a:off x="7430863" y="2817886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9AA7205-2E73-7BA4-B94E-E0B04CB7479F}"/>
              </a:ext>
            </a:extLst>
          </p:cNvPr>
          <p:cNvGrpSpPr/>
          <p:nvPr/>
        </p:nvGrpSpPr>
        <p:grpSpPr>
          <a:xfrm rot="10800000">
            <a:off x="693525" y="1915980"/>
            <a:ext cx="2827000" cy="973216"/>
            <a:chOff x="3557058" y="3074213"/>
            <a:chExt cx="1378592" cy="1270195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1C392AE-BDAF-17D2-9381-F9B9A8351FB0}"/>
                </a:ext>
              </a:extLst>
            </p:cNvPr>
            <p:cNvSpPr txBox="1"/>
            <p:nvPr/>
          </p:nvSpPr>
          <p:spPr>
            <a:xfrm rot="10800000">
              <a:off x="3562175" y="3842289"/>
              <a:ext cx="1373475" cy="502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latin typeface="Century Gothic" panose="020B0502020202020204" pitchFamily="34" charset="0"/>
                </a:rPr>
                <a:t>Sept 2025 - Juin 2026</a:t>
              </a:r>
            </a:p>
            <a:p>
              <a:pPr algn="ctr"/>
              <a:r>
                <a:rPr lang="fr-FR" sz="900" dirty="0">
                  <a:latin typeface="Century Gothic" panose="020B0502020202020204" pitchFamily="34" charset="0"/>
                </a:rPr>
                <a:t>Etude paysagère</a:t>
              </a: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503424D8-803E-CBE5-C8FE-E5584171719B}"/>
                </a:ext>
              </a:extLst>
            </p:cNvPr>
            <p:cNvSpPr/>
            <p:nvPr/>
          </p:nvSpPr>
          <p:spPr>
            <a:xfrm>
              <a:off x="3557058" y="3074213"/>
              <a:ext cx="1373474" cy="997735"/>
            </a:xfrm>
            <a:custGeom>
              <a:avLst/>
              <a:gdLst>
                <a:gd name="connsiteX0" fmla="*/ 0 w 1007533"/>
                <a:gd name="connsiteY0" fmla="*/ 0 h 770467"/>
                <a:gd name="connsiteX1" fmla="*/ 0 w 1007533"/>
                <a:gd name="connsiteY1" fmla="*/ 770467 h 770467"/>
                <a:gd name="connsiteX2" fmla="*/ 990600 w 1007533"/>
                <a:gd name="connsiteY2" fmla="*/ 770467 h 770467"/>
                <a:gd name="connsiteX3" fmla="*/ 1007533 w 1007533"/>
                <a:gd name="connsiteY3" fmla="*/ 16933 h 770467"/>
                <a:gd name="connsiteX0" fmla="*/ 0 w 1007533"/>
                <a:gd name="connsiteY0" fmla="*/ 0 h 775229"/>
                <a:gd name="connsiteX1" fmla="*/ 0 w 1007533"/>
                <a:gd name="connsiteY1" fmla="*/ 770467 h 775229"/>
                <a:gd name="connsiteX2" fmla="*/ 1000125 w 1007533"/>
                <a:gd name="connsiteY2" fmla="*/ 775229 h 775229"/>
                <a:gd name="connsiteX3" fmla="*/ 1007533 w 1007533"/>
                <a:gd name="connsiteY3" fmla="*/ 16933 h 775229"/>
                <a:gd name="connsiteX0" fmla="*/ 0 w 1001845"/>
                <a:gd name="connsiteY0" fmla="*/ 14817 h 790046"/>
                <a:gd name="connsiteX1" fmla="*/ 0 w 1001845"/>
                <a:gd name="connsiteY1" fmla="*/ 785284 h 790046"/>
                <a:gd name="connsiteX2" fmla="*/ 1000125 w 1001845"/>
                <a:gd name="connsiteY2" fmla="*/ 790046 h 790046"/>
                <a:gd name="connsiteX3" fmla="*/ 1000879 w 1001845"/>
                <a:gd name="connsiteY3" fmla="*/ 0 h 790046"/>
                <a:gd name="connsiteX0" fmla="*/ 0 w 1001845"/>
                <a:gd name="connsiteY0" fmla="*/ 14817 h 791634"/>
                <a:gd name="connsiteX1" fmla="*/ 0 w 1001845"/>
                <a:gd name="connsiteY1" fmla="*/ 791634 h 791634"/>
                <a:gd name="connsiteX2" fmla="*/ 1000125 w 1001845"/>
                <a:gd name="connsiteY2" fmla="*/ 790046 h 791634"/>
                <a:gd name="connsiteX3" fmla="*/ 1000879 w 1001845"/>
                <a:gd name="connsiteY3" fmla="*/ 0 h 791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1845" h="791634">
                  <a:moveTo>
                    <a:pt x="0" y="14817"/>
                  </a:moveTo>
                  <a:lnTo>
                    <a:pt x="0" y="791634"/>
                  </a:lnTo>
                  <a:lnTo>
                    <a:pt x="1000125" y="790046"/>
                  </a:lnTo>
                  <a:cubicBezTo>
                    <a:pt x="1005769" y="538868"/>
                    <a:pt x="995235" y="251178"/>
                    <a:pt x="1000879" y="0"/>
                  </a:cubicBezTo>
                </a:path>
              </a:pathLst>
            </a:custGeom>
            <a:ln>
              <a:solidFill>
                <a:srgbClr val="C082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Ellipse 15">
            <a:extLst>
              <a:ext uri="{FF2B5EF4-FFF2-40B4-BE49-F238E27FC236}">
                <a16:creationId xmlns:a16="http://schemas.microsoft.com/office/drawing/2014/main" id="{1B670D6B-2141-C0A4-EE67-FE855CB7CCE6}"/>
              </a:ext>
            </a:extLst>
          </p:cNvPr>
          <p:cNvSpPr/>
          <p:nvPr/>
        </p:nvSpPr>
        <p:spPr>
          <a:xfrm>
            <a:off x="2875925" y="2817419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0A4F192-6CAA-D0F2-9A16-24958A321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147A22B-8D65-2508-1CDB-54D545717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A60174A-5D1B-DD6E-F4F2-F0A45904B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0768-4A90-4834-956E-C7C95149E04D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3CDF00A-6631-1E9A-817C-366E4735FCBE}"/>
              </a:ext>
            </a:extLst>
          </p:cNvPr>
          <p:cNvSpPr/>
          <p:nvPr/>
        </p:nvSpPr>
        <p:spPr>
          <a:xfrm rot="10800000">
            <a:off x="4127147" y="2819460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A3E5992-8987-1D8C-13D5-BE9E1C886FF3}"/>
              </a:ext>
            </a:extLst>
          </p:cNvPr>
          <p:cNvSpPr/>
          <p:nvPr/>
        </p:nvSpPr>
        <p:spPr>
          <a:xfrm rot="10800000">
            <a:off x="623889" y="2817419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45A28A5-D6ED-5B3F-CC85-220594AA7F2E}"/>
              </a:ext>
            </a:extLst>
          </p:cNvPr>
          <p:cNvSpPr/>
          <p:nvPr/>
        </p:nvSpPr>
        <p:spPr>
          <a:xfrm rot="10800000">
            <a:off x="3420025" y="2810741"/>
            <a:ext cx="165600" cy="151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9550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 bwMode="auto">
          <a:xfrm>
            <a:off x="586740" y="2723321"/>
            <a:ext cx="11018520" cy="1411358"/>
          </a:xfrm>
        </p:spPr>
        <p:txBody>
          <a:bodyPr anchor="ctr">
            <a:normAutofit fontScale="90000"/>
          </a:bodyPr>
          <a:lstStyle/>
          <a:p>
            <a:pPr>
              <a:defRPr/>
            </a:pPr>
            <a:r>
              <a:rPr lang="fr-FR" sz="8800" dirty="0">
                <a:solidFill>
                  <a:srgbClr val="F08300"/>
                </a:solidFill>
              </a:rPr>
              <a:t>Contacts</a:t>
            </a:r>
            <a:br>
              <a:rPr lang="fr-FR" sz="8800" dirty="0">
                <a:solidFill>
                  <a:srgbClr val="F08300"/>
                </a:solidFill>
              </a:rPr>
            </a:br>
            <a:r>
              <a:rPr lang="fr-FR" sz="2700" dirty="0"/>
              <a:t>Florent Lagueux </a:t>
            </a:r>
            <a:br>
              <a:rPr lang="fr-FR" sz="2700" dirty="0"/>
            </a:br>
            <a:r>
              <a:rPr lang="fr-FR" sz="2700" dirty="0"/>
              <a:t>Chef de projet EnR</a:t>
            </a:r>
            <a:br>
              <a:rPr lang="fr-FR" sz="2700" dirty="0"/>
            </a:br>
            <a:r>
              <a:rPr lang="fr-FR" sz="2700" dirty="0">
                <a:hlinkClick r:id="rId3"/>
              </a:rPr>
              <a:t>flagueux@sipenr.fr</a:t>
            </a:r>
            <a:br>
              <a:rPr lang="fr-FR" sz="2700" dirty="0"/>
            </a:br>
            <a:r>
              <a:rPr lang="fr-FR" sz="2700" dirty="0"/>
              <a:t>06 34 43 58 03</a:t>
            </a:r>
            <a:br>
              <a:rPr lang="fr-FR" sz="2700" dirty="0"/>
            </a:br>
            <a:br>
              <a:rPr lang="fr-FR" sz="2700" dirty="0"/>
            </a:br>
            <a:r>
              <a:rPr lang="fr-FR" sz="2700" dirty="0">
                <a:solidFill>
                  <a:srgbClr val="F08300"/>
                </a:solidFill>
              </a:rPr>
              <a:t>Raphaël Claustre</a:t>
            </a:r>
            <a:br>
              <a:rPr lang="fr-FR" sz="2700" dirty="0">
                <a:solidFill>
                  <a:srgbClr val="F08300"/>
                </a:solidFill>
              </a:rPr>
            </a:br>
            <a:r>
              <a:rPr lang="fr-FR" sz="2700" dirty="0">
                <a:solidFill>
                  <a:srgbClr val="F08300"/>
                </a:solidFill>
              </a:rPr>
              <a:t>Directeur Général Délégué</a:t>
            </a:r>
            <a:br>
              <a:rPr lang="fr-FR" sz="2700" dirty="0">
                <a:solidFill>
                  <a:srgbClr val="F08300"/>
                </a:solidFill>
              </a:rPr>
            </a:br>
            <a:r>
              <a:rPr lang="fr-FR" sz="2700" dirty="0">
                <a:solidFill>
                  <a:srgbClr val="F08300"/>
                </a:solidFill>
                <a:hlinkClick r:id="rId3"/>
              </a:rPr>
              <a:t>rclaustre@sipenr.fr</a:t>
            </a:r>
            <a:br>
              <a:rPr lang="fr-FR" sz="2700" dirty="0">
                <a:solidFill>
                  <a:srgbClr val="F08300"/>
                </a:solidFill>
              </a:rPr>
            </a:br>
            <a:r>
              <a:rPr lang="fr-FR" sz="2700" dirty="0">
                <a:solidFill>
                  <a:srgbClr val="F08300"/>
                </a:solidFill>
              </a:rPr>
              <a:t>06 03 85 87 96</a:t>
            </a:r>
            <a:endParaRPr sz="2700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02A898-8DE1-F074-4543-7422E5743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23/09/2026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0077F8C-E2CE-4F70-7A6E-863CB171C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Projet photovoltaïque "La Grande Arche" - Présentation aux élus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82834F-EA99-0C14-4A14-13164AC67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70768-4A90-4834-956E-C7C95149E04D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MTITLE" val="Obtention PC&#10;Avril 2022"/>
  <p:tag name="OTLDATE" val="2022-04-15T23:59:00.0000000"/>
  <p:tag name="OTLMARKERSHAPE" val="OTL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Bleu II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  <a:fontScheme name="Custom 49">
    <a:majorFont>
      <a:latin typeface="Aharoni"/>
      <a:ea typeface=""/>
      <a:cs typeface=""/>
    </a:majorFont>
    <a:minorFont>
      <a:latin typeface="Avenir Next LT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990</Words>
  <Application>Microsoft Office PowerPoint</Application>
  <PresentationFormat>Grand écran</PresentationFormat>
  <Paragraphs>169</Paragraphs>
  <Slides>18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Century Gothic</vt:lpstr>
      <vt:lpstr>Lexend</vt:lpstr>
      <vt:lpstr>Thème Office</vt:lpstr>
      <vt:lpstr>Projet de parc solaire La Grande Arche Solaire  Achères (78)</vt:lpstr>
      <vt:lpstr>Qui sommes-nous</vt:lpstr>
      <vt:lpstr>Portage du projet</vt:lpstr>
      <vt:lpstr>Projet pédagogique et citoyen</vt:lpstr>
      <vt:lpstr>Une ferme photovoltaïque</vt:lpstr>
      <vt:lpstr>Site et restitution  en cours</vt:lpstr>
      <vt:lpstr>Implantation</vt:lpstr>
      <vt:lpstr>Présentation PowerPoint</vt:lpstr>
      <vt:lpstr>Présentation PowerPoint</vt:lpstr>
      <vt:lpstr>Photomontages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Prochaines échéances à Achères</vt:lpstr>
      <vt:lpstr>Présentation PowerPoint</vt:lpstr>
      <vt:lpstr>Contacts Florent Lagueux  Chef de projet EnR flagueux@sipenr.fr 06 34 43 58 03  Raphaël Claustre Directeur Général Délégué rclaustre@sipenr.fr 06 03 85 87 96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Akira OIKAWA</dc:creator>
  <cp:lastModifiedBy>Florent LAGUEUX</cp:lastModifiedBy>
  <cp:revision>53</cp:revision>
  <dcterms:created xsi:type="dcterms:W3CDTF">2024-07-24T13:17:10Z</dcterms:created>
  <dcterms:modified xsi:type="dcterms:W3CDTF">2026-09-23T14:24:39Z</dcterms:modified>
</cp:coreProperties>
</file>