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Override6.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theme/themeOverride19.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0.xml" ContentType="application/vnd.openxmlformats-officedocument.themeOverride+xml"/>
  <Override PartName="/ppt/notesSlides/notesSlide4.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2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theme/themeOverride32.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theme/themeOverride33.xml" ContentType="application/vnd.openxmlformats-officedocument.themeOverride+xml"/>
  <Override PartName="/ppt/notesSlides/notesSlide8.xml" ContentType="application/vnd.openxmlformats-officedocument.presentationml.notesSl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1" r:id="rId1"/>
  </p:sldMasterIdLst>
  <p:notesMasterIdLst>
    <p:notesMasterId r:id="rId36"/>
  </p:notesMasterIdLst>
  <p:handoutMasterIdLst>
    <p:handoutMasterId r:id="rId37"/>
  </p:handoutMasterIdLst>
  <p:sldIdLst>
    <p:sldId id="261" r:id="rId2"/>
    <p:sldId id="465" r:id="rId3"/>
    <p:sldId id="524" r:id="rId4"/>
    <p:sldId id="466" r:id="rId5"/>
    <p:sldId id="467" r:id="rId6"/>
    <p:sldId id="468" r:id="rId7"/>
    <p:sldId id="470" r:id="rId8"/>
    <p:sldId id="527" r:id="rId9"/>
    <p:sldId id="526" r:id="rId10"/>
    <p:sldId id="300" r:id="rId11"/>
    <p:sldId id="331" r:id="rId12"/>
    <p:sldId id="490" r:id="rId13"/>
    <p:sldId id="476" r:id="rId14"/>
    <p:sldId id="499" r:id="rId15"/>
    <p:sldId id="530" r:id="rId16"/>
    <p:sldId id="541" r:id="rId17"/>
    <p:sldId id="542" r:id="rId18"/>
    <p:sldId id="531" r:id="rId19"/>
    <p:sldId id="532" r:id="rId20"/>
    <p:sldId id="533" r:id="rId21"/>
    <p:sldId id="504" r:id="rId22"/>
    <p:sldId id="535" r:id="rId23"/>
    <p:sldId id="507" r:id="rId24"/>
    <p:sldId id="510" r:id="rId25"/>
    <p:sldId id="509" r:id="rId26"/>
    <p:sldId id="536" r:id="rId27"/>
    <p:sldId id="537" r:id="rId28"/>
    <p:sldId id="539" r:id="rId29"/>
    <p:sldId id="540" r:id="rId30"/>
    <p:sldId id="515" r:id="rId31"/>
    <p:sldId id="543" r:id="rId32"/>
    <p:sldId id="544" r:id="rId33"/>
    <p:sldId id="417" r:id="rId34"/>
    <p:sldId id="489" r:id="rId35"/>
  </p:sldIdLst>
  <p:sldSz cx="12192000" cy="6858000"/>
  <p:notesSz cx="9929813" cy="67992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4"/>
    <a:srgbClr val="FF0000"/>
    <a:srgbClr val="0000FF"/>
    <a:srgbClr val="00FFFF"/>
    <a:srgbClr val="B2B2B2"/>
    <a:srgbClr val="FFFFFF"/>
    <a:srgbClr val="6600CC"/>
    <a:srgbClr val="FF00FF"/>
    <a:srgbClr val="D71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3494" autoAdjust="0"/>
  </p:normalViewPr>
  <p:slideViewPr>
    <p:cSldViewPr snapToGrid="0" snapToObjects="1">
      <p:cViewPr varScale="1">
        <p:scale>
          <a:sx n="64" d="100"/>
          <a:sy n="64" d="100"/>
        </p:scale>
        <p:origin x="5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fr-FR" sz="2000" baseline="0" dirty="0">
                <a:solidFill>
                  <a:sysClr val="windowText" lastClr="000000"/>
                </a:solidFill>
              </a:rPr>
              <a:t>Dépenses de gestion (€/</a:t>
            </a:r>
            <a:r>
              <a:rPr lang="fr-FR" sz="2000" baseline="0" dirty="0" err="1">
                <a:solidFill>
                  <a:sysClr val="windowText" lastClr="000000"/>
                </a:solidFill>
              </a:rPr>
              <a:t>hab</a:t>
            </a:r>
            <a:r>
              <a:rPr lang="fr-FR" sz="2000" baseline="0" dirty="0">
                <a:solidFill>
                  <a:sysClr val="windowText" lastClr="000000"/>
                </a:solidFill>
              </a:rPr>
              <a:t>)</a:t>
            </a:r>
          </a:p>
        </c:rich>
      </c:tx>
      <c:layout>
        <c:manualLayout>
          <c:xMode val="edge"/>
          <c:yMode val="edge"/>
          <c:x val="0.3515067804024497"/>
          <c:y val="4.166666666666666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7.6419271551521104E-2"/>
          <c:y val="0.1226421617435557"/>
          <c:w val="0.9171893815471045"/>
          <c:h val="0.51292294323165921"/>
        </c:manualLayout>
      </c:layout>
      <c:barChart>
        <c:barDir val="col"/>
        <c:grouping val="clustered"/>
        <c:varyColors val="0"/>
        <c:ser>
          <c:idx val="3"/>
          <c:order val="3"/>
          <c:tx>
            <c:strRef>
              <c:f>'[PRESENTATION CA2023.xlsx]Comparaisons'!$N$29</c:f>
              <c:strCache>
                <c:ptCount val="1"/>
                <c:pt idx="0">
                  <c:v>Achères</c:v>
                </c:pt>
              </c:strCache>
            </c:strRef>
          </c:tx>
          <c:spPr>
            <a:solidFill>
              <a:schemeClr val="accent1"/>
            </a:solidFill>
            <a:ln>
              <a:noFill/>
            </a:ln>
            <a:effectLst/>
          </c:spPr>
          <c:invertIfNegative val="0"/>
          <c:dLbls>
            <c:dLbl>
              <c:idx val="0"/>
              <c:layout>
                <c:manualLayout>
                  <c:x val="-1.1847693904322599E-17"/>
                  <c:y val="0.121510673234811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BC-4876-A85E-CA97159AC116}"/>
                </c:ext>
              </c:extLst>
            </c:dLbl>
            <c:dLbl>
              <c:idx val="1"/>
              <c:layout>
                <c:manualLayout>
                  <c:x val="0"/>
                  <c:y val="0.4041167621380692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734-4D53-B23F-B0DA0A458CB3}"/>
                </c:ext>
              </c:extLst>
            </c:dLbl>
            <c:dLbl>
              <c:idx val="2"/>
              <c:layout>
                <c:manualLayout>
                  <c:x val="0"/>
                  <c:y val="0.3003570529404568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734-4D53-B23F-B0DA0A458CB3}"/>
                </c:ext>
              </c:extLst>
            </c:dLbl>
            <c:dLbl>
              <c:idx val="3"/>
              <c:layout>
                <c:manualLayout>
                  <c:x val="-1.2782693802748742E-3"/>
                  <c:y val="0.1938668250797493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734-4D53-B23F-B0DA0A458CB3}"/>
                </c:ext>
              </c:extLst>
            </c:dLbl>
            <c:dLbl>
              <c:idx val="4"/>
              <c:layout>
                <c:manualLayout>
                  <c:x val="1.2782693802747805E-3"/>
                  <c:y val="0.1802142317642741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734-4D53-B23F-B0DA0A458CB3}"/>
                </c:ext>
              </c:extLst>
            </c:dLbl>
            <c:dLbl>
              <c:idx val="5"/>
              <c:layout>
                <c:manualLayout>
                  <c:x val="5.0276520864755234E-3"/>
                  <c:y val="0.159271899886234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BC-4876-A85E-CA97159AC116}"/>
                </c:ext>
              </c:extLst>
            </c:dLbl>
            <c:dLbl>
              <c:idx val="6"/>
              <c:layout>
                <c:manualLayout>
                  <c:x val="0"/>
                  <c:y val="9.48047023132346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8BC-4876-A85E-CA97159AC116}"/>
                </c:ext>
              </c:extLst>
            </c:dLbl>
            <c:dLbl>
              <c:idx val="7"/>
              <c:layout>
                <c:manualLayout>
                  <c:x val="-5.2205690420257722E-3"/>
                  <c:y val="0.1116584564860425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8BC-4876-A85E-CA97159AC116}"/>
                </c:ext>
              </c:extLst>
            </c:dLbl>
            <c:dLbl>
              <c:idx val="8"/>
              <c:layout>
                <c:manualLayout>
                  <c:x val="-5.1699625177719357E-3"/>
                  <c:y val="0.1083743842364530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8BC-4876-A85E-CA97159AC116}"/>
                </c:ext>
              </c:extLst>
            </c:dLbl>
            <c:dLbl>
              <c:idx val="9"/>
              <c:layout>
                <c:manualLayout>
                  <c:x val="2.5849812588856834E-3"/>
                  <c:y val="9.52380952380952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8BC-4876-A85E-CA97159AC116}"/>
                </c:ext>
              </c:extLst>
            </c:dLbl>
            <c:spPr>
              <a:solidFill>
                <a:schemeClr val="accent1"/>
              </a:solidFill>
              <a:ln>
                <a:solidFill>
                  <a:schemeClr val="accent1"/>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'[PRESENTATION CA2023.xlsx]Comparaisons'!$O$25:$X$25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CA2023.xlsx]Comparaisons'!$O$29:$X$29</c:f>
              <c:numCache>
                <c:formatCode>General</c:formatCode>
                <c:ptCount val="10"/>
                <c:pt idx="0">
                  <c:v>1538</c:v>
                </c:pt>
                <c:pt idx="1">
                  <c:v>1519</c:v>
                </c:pt>
                <c:pt idx="2">
                  <c:v>1400</c:v>
                </c:pt>
                <c:pt idx="3">
                  <c:v>1277</c:v>
                </c:pt>
                <c:pt idx="4">
                  <c:v>1264</c:v>
                </c:pt>
                <c:pt idx="5">
                  <c:v>1297</c:v>
                </c:pt>
                <c:pt idx="6">
                  <c:v>1226</c:v>
                </c:pt>
                <c:pt idx="7">
                  <c:v>1243</c:v>
                </c:pt>
                <c:pt idx="8" formatCode="0">
                  <c:v>1268</c:v>
                </c:pt>
                <c:pt idx="9" formatCode="0">
                  <c:v>1329.3370543246501</c:v>
                </c:pt>
              </c:numCache>
            </c:numRef>
          </c:val>
          <c:extLst>
            <c:ext xmlns:c16="http://schemas.microsoft.com/office/drawing/2014/chart" uri="{C3380CC4-5D6E-409C-BE32-E72D297353CC}">
              <c16:uniqueId val="{00000006-08BC-4876-A85E-CA97159AC116}"/>
            </c:ext>
          </c:extLst>
        </c:ser>
        <c:dLbls>
          <c:showLegendKey val="0"/>
          <c:showVal val="0"/>
          <c:showCatName val="0"/>
          <c:showSerName val="0"/>
          <c:showPercent val="0"/>
          <c:showBubbleSize val="0"/>
        </c:dLbls>
        <c:gapWidth val="219"/>
        <c:axId val="1910322928"/>
        <c:axId val="1910324592"/>
      </c:barChart>
      <c:lineChart>
        <c:grouping val="standard"/>
        <c:varyColors val="0"/>
        <c:ser>
          <c:idx val="0"/>
          <c:order val="0"/>
          <c:tx>
            <c:strRef>
              <c:f>'[PRESENTATION CA2023.xlsx]Comparaisons'!$N$26</c:f>
              <c:strCache>
                <c:ptCount val="1"/>
                <c:pt idx="0">
                  <c:v>communes de  même strate démographique au niveau régional</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1.1504424422473868E-2"/>
                  <c:y val="-4.81560192570546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8BC-4876-A85E-CA97159AC116}"/>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08BC-4876-A85E-CA97159AC116}"/>
                </c:ext>
              </c:extLst>
            </c:dLbl>
            <c:dLbl>
              <c:idx val="2"/>
              <c:layout>
                <c:manualLayout>
                  <c:x val="-1.2782693802748742E-2"/>
                  <c:y val="-2.83270701512085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8BC-4876-A85E-CA97159AC116}"/>
                </c:ext>
              </c:extLst>
            </c:dLbl>
            <c:dLbl>
              <c:idx val="3"/>
              <c:layout>
                <c:manualLayout>
                  <c:x val="-1.6617501943573365E-2"/>
                  <c:y val="-4.53233122419337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8BC-4876-A85E-CA97159AC116}"/>
                </c:ext>
              </c:extLst>
            </c:dLbl>
            <c:dLbl>
              <c:idx val="4"/>
              <c:layout>
                <c:manualLayout>
                  <c:x val="-1.5339232563298491E-2"/>
                  <c:y val="-3.68251911965711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8BC-4876-A85E-CA97159AC116}"/>
                </c:ext>
              </c:extLst>
            </c:dLbl>
            <c:dLbl>
              <c:idx val="5"/>
              <c:layout>
                <c:manualLayout>
                  <c:x val="-3.7707390648567117E-2"/>
                  <c:y val="-5.30906332954114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8BC-4876-A85E-CA97159AC116}"/>
                </c:ext>
              </c:extLst>
            </c:dLbl>
            <c:dLbl>
              <c:idx val="6"/>
              <c:layout>
                <c:manualLayout>
                  <c:x val="-1.6617501943573459E-2"/>
                  <c:y val="-3.68251911965711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8BC-4876-A85E-CA97159AC116}"/>
                </c:ext>
              </c:extLst>
            </c:dLbl>
            <c:dLbl>
              <c:idx val="7"/>
              <c:layout>
                <c:manualLayout>
                  <c:x val="-2.684365698577236E-2"/>
                  <c:y val="-2.83270701512085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8BC-4876-A85E-CA97159AC116}"/>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8BC-4876-A85E-CA97159AC116}"/>
                </c:ext>
              </c:extLst>
            </c:dLbl>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'[PRESENTATION CA2023.xlsx]Comparaisons'!$O$25:$X$25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CA2023.xlsx]Comparaisons'!$O$26:$X$26</c:f>
              <c:numCache>
                <c:formatCode>General</c:formatCode>
                <c:ptCount val="10"/>
                <c:pt idx="0">
                  <c:v>1223</c:v>
                </c:pt>
                <c:pt idx="1">
                  <c:v>1318</c:v>
                </c:pt>
                <c:pt idx="2">
                  <c:v>1422</c:v>
                </c:pt>
                <c:pt idx="3">
                  <c:v>1442</c:v>
                </c:pt>
                <c:pt idx="4">
                  <c:v>1424</c:v>
                </c:pt>
                <c:pt idx="5">
                  <c:v>1459</c:v>
                </c:pt>
                <c:pt idx="6">
                  <c:v>1411</c:v>
                </c:pt>
                <c:pt idx="7">
                  <c:v>1441</c:v>
                </c:pt>
                <c:pt idx="8">
                  <c:v>1496</c:v>
                </c:pt>
              </c:numCache>
            </c:numRef>
          </c:val>
          <c:smooth val="0"/>
          <c:extLst>
            <c:ext xmlns:c16="http://schemas.microsoft.com/office/drawing/2014/chart" uri="{C3380CC4-5D6E-409C-BE32-E72D297353CC}">
              <c16:uniqueId val="{00000009-08BC-4876-A85E-CA97159AC116}"/>
            </c:ext>
          </c:extLst>
        </c:ser>
        <c:ser>
          <c:idx val="1"/>
          <c:order val="1"/>
          <c:tx>
            <c:strRef>
              <c:f>'[PRESENTATION CA2023.xlsx]Comparaisons'!$N$27</c:f>
              <c:strCache>
                <c:ptCount val="1"/>
                <c:pt idx="0">
                  <c:v>communes de  même strate démographique au niveau départemental</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dLbls>
            <c:dLbl>
              <c:idx val="0"/>
              <c:layout>
                <c:manualLayout>
                  <c:x val="-1.1504424422473868E-2"/>
                  <c:y val="2.54943631360876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08BC-4876-A85E-CA97159AC116}"/>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8BC-4876-A85E-CA97159AC116}"/>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08BC-4876-A85E-CA97159AC116}"/>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08BC-4876-A85E-CA97159AC116}"/>
                </c:ext>
              </c:extLst>
            </c:dLbl>
            <c:dLbl>
              <c:idx val="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08BC-4876-A85E-CA97159AC116}"/>
                </c:ext>
              </c:extLst>
            </c:dLbl>
            <c:dLbl>
              <c:idx val="5"/>
              <c:layout>
                <c:manualLayout>
                  <c:x val="-3.2679738562091505E-2"/>
                  <c:y val="-4.17140690178232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8BC-4876-A85E-CA97159AC116}"/>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8BC-4876-A85E-CA97159AC116}"/>
                </c:ext>
              </c:extLst>
            </c:dLbl>
            <c:dLbl>
              <c:idx val="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08BC-4876-A85E-CA97159AC116}"/>
                </c:ext>
              </c:extLst>
            </c:dLbl>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08BC-4876-A85E-CA97159AC116}"/>
                </c:ext>
              </c:extLst>
            </c:dLbl>
            <c:spPr>
              <a:solidFill>
                <a:schemeClr val="bg1">
                  <a:lumMod val="85000"/>
                </a:schemeClr>
              </a:solid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'[PRESENTATION CA2023.xlsx]Comparaisons'!$O$25:$X$25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CA2023.xlsx]Comparaisons'!$O$27:$X$27</c:f>
              <c:numCache>
                <c:formatCode>General</c:formatCode>
                <c:ptCount val="10"/>
                <c:pt idx="0">
                  <c:v>1210</c:v>
                </c:pt>
                <c:pt idx="1">
                  <c:v>1212</c:v>
                </c:pt>
                <c:pt idx="2">
                  <c:v>1330</c:v>
                </c:pt>
                <c:pt idx="3">
                  <c:v>1325</c:v>
                </c:pt>
                <c:pt idx="4">
                  <c:v>1337</c:v>
                </c:pt>
                <c:pt idx="5">
                  <c:v>1327</c:v>
                </c:pt>
                <c:pt idx="6">
                  <c:v>1283</c:v>
                </c:pt>
                <c:pt idx="7">
                  <c:v>1320</c:v>
                </c:pt>
                <c:pt idx="8">
                  <c:v>1366</c:v>
                </c:pt>
              </c:numCache>
            </c:numRef>
          </c:val>
          <c:smooth val="0"/>
          <c:extLst>
            <c:ext xmlns:c16="http://schemas.microsoft.com/office/drawing/2014/chart" uri="{C3380CC4-5D6E-409C-BE32-E72D297353CC}">
              <c16:uniqueId val="{0000000C-08BC-4876-A85E-CA97159AC116}"/>
            </c:ext>
          </c:extLst>
        </c:ser>
        <c:ser>
          <c:idx val="2"/>
          <c:order val="2"/>
          <c:tx>
            <c:strRef>
              <c:f>'[PRESENTATION CA2023.xlsx]Comparaisons'!$N$28</c:f>
              <c:strCache>
                <c:ptCount val="1"/>
                <c:pt idx="0">
                  <c:v>communes de même strate démographique au niveau national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
                  <c:y val="1.13308280604834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08BC-4876-A85E-CA97159AC116}"/>
                </c:ext>
              </c:extLst>
            </c:dLbl>
            <c:dLbl>
              <c:idx val="1"/>
              <c:layout>
                <c:manualLayout>
                  <c:x val="0"/>
                  <c:y val="2.54943631360877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08BC-4876-A85E-CA97159AC116}"/>
                </c:ext>
              </c:extLst>
            </c:dLbl>
            <c:dLbl>
              <c:idx val="2"/>
              <c:layout>
                <c:manualLayout>
                  <c:x val="-2.5565387605497483E-3"/>
                  <c:y val="2.2661656120966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08BC-4876-A85E-CA97159AC116}"/>
                </c:ext>
              </c:extLst>
            </c:dLbl>
            <c:dLbl>
              <c:idx val="3"/>
              <c:layout>
                <c:manualLayout>
                  <c:x val="-7.6696162816492454E-3"/>
                  <c:y val="6.7984968362900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08BC-4876-A85E-CA97159AC116}"/>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'[PRESENTATION CA2023.xlsx]Comparaisons'!$O$25:$X$25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CA2023.xlsx]Comparaisons'!$O$28:$X$28</c:f>
              <c:numCache>
                <c:formatCode>General</c:formatCode>
                <c:ptCount val="10"/>
                <c:pt idx="0">
                  <c:v>1076</c:v>
                </c:pt>
                <c:pt idx="1">
                  <c:v>1194</c:v>
                </c:pt>
                <c:pt idx="2">
                  <c:v>1224</c:v>
                </c:pt>
                <c:pt idx="3">
                  <c:v>1277</c:v>
                </c:pt>
                <c:pt idx="4">
                  <c:v>1227</c:v>
                </c:pt>
                <c:pt idx="5">
                  <c:v>1257</c:v>
                </c:pt>
                <c:pt idx="6">
                  <c:v>1211</c:v>
                </c:pt>
                <c:pt idx="7">
                  <c:v>1241</c:v>
                </c:pt>
                <c:pt idx="8">
                  <c:v>1304</c:v>
                </c:pt>
              </c:numCache>
            </c:numRef>
          </c:val>
          <c:smooth val="0"/>
          <c:extLst>
            <c:ext xmlns:c16="http://schemas.microsoft.com/office/drawing/2014/chart" uri="{C3380CC4-5D6E-409C-BE32-E72D297353CC}">
              <c16:uniqueId val="{0000000D-08BC-4876-A85E-CA97159AC116}"/>
            </c:ext>
          </c:extLst>
        </c:ser>
        <c:dLbls>
          <c:showLegendKey val="0"/>
          <c:showVal val="0"/>
          <c:showCatName val="0"/>
          <c:showSerName val="0"/>
          <c:showPercent val="0"/>
          <c:showBubbleSize val="0"/>
        </c:dLbls>
        <c:marker val="1"/>
        <c:smooth val="0"/>
        <c:axId val="1910322928"/>
        <c:axId val="1910324592"/>
      </c:lineChart>
      <c:catAx>
        <c:axId val="191032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10324592"/>
        <c:crosses val="autoZero"/>
        <c:auto val="1"/>
        <c:lblAlgn val="ctr"/>
        <c:lblOffset val="100"/>
        <c:noMultiLvlLbl val="0"/>
      </c:catAx>
      <c:valAx>
        <c:axId val="1910324592"/>
        <c:scaling>
          <c:orientation val="minMax"/>
          <c:max val="1620"/>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10322928"/>
        <c:crosses val="autoZero"/>
        <c:crossBetween val="between"/>
      </c:valAx>
      <c:spPr>
        <a:noFill/>
        <a:ln w="25400">
          <a:noFill/>
        </a:ln>
        <a:effectLst/>
      </c:spPr>
    </c:plotArea>
    <c:legend>
      <c:legendPos val="b"/>
      <c:layout>
        <c:manualLayout>
          <c:xMode val="edge"/>
          <c:yMode val="edge"/>
          <c:x val="1.2608403763208863E-4"/>
          <c:y val="0.74299637207141145"/>
          <c:w val="0.98059988780267981"/>
          <c:h val="0.2554419201381825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[BP2024_GRAPH_VERIF.xlsx]CAF!$A$4</c:f>
              <c:strCache>
                <c:ptCount val="1"/>
                <c:pt idx="0">
                  <c:v>Epargne brute en K€ (après neutralisation des recettes de foretage)</c:v>
                </c:pt>
              </c:strCache>
            </c:strRef>
          </c:tx>
          <c:spPr>
            <a:solidFill>
              <a:schemeClr val="accent1"/>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60-4276-A796-9F8FC925B60D}"/>
                </c:ext>
              </c:extLst>
            </c:dLbl>
            <c:dLbl>
              <c:idx val="1"/>
              <c:layout>
                <c:manualLayout>
                  <c:x val="1.3888888888888838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60-4276-A796-9F8FC925B60D}"/>
                </c:ext>
              </c:extLst>
            </c:dLbl>
            <c:dLbl>
              <c:idx val="2"/>
              <c:layout>
                <c:manualLayout>
                  <c:x val="8.3333333333332829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E60-4276-A796-9F8FC925B60D}"/>
                </c:ext>
              </c:extLst>
            </c:dLbl>
            <c:dLbl>
              <c:idx val="3"/>
              <c:layout>
                <c:manualLayout>
                  <c:x val="1.1111111111111112E-2"/>
                  <c:y val="-4.62962962962967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60-4276-A796-9F8FC925B60D}"/>
                </c:ext>
              </c:extLst>
            </c:dLbl>
            <c:dLbl>
              <c:idx val="4"/>
              <c:layout>
                <c:manualLayout>
                  <c:x val="1.1111111111111009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E60-4276-A796-9F8FC925B60D}"/>
                </c:ext>
              </c:extLst>
            </c:dLbl>
            <c:dLbl>
              <c:idx val="5"/>
              <c:layout>
                <c:manualLayout>
                  <c:x val="1.3888888888888888E-2"/>
                  <c:y val="-4.62962962962967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60-4276-A796-9F8FC925B60D}"/>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[BP2024_GRAPH_VERIF.xlsx]CAF!$B$3:$G$3</c:f>
              <c:strCache>
                <c:ptCount val="6"/>
                <c:pt idx="0">
                  <c:v>CA 2013*</c:v>
                </c:pt>
                <c:pt idx="1">
                  <c:v>CA 2019</c:v>
                </c:pt>
                <c:pt idx="2">
                  <c:v>CA 2021</c:v>
                </c:pt>
                <c:pt idx="3">
                  <c:v>CA 2022</c:v>
                </c:pt>
                <c:pt idx="4">
                  <c:v>CA 2023</c:v>
                </c:pt>
                <c:pt idx="5">
                  <c:v>BP 2024</c:v>
                </c:pt>
              </c:strCache>
            </c:strRef>
          </c:cat>
          <c:val>
            <c:numRef>
              <c:f>[BP2024_GRAPH_VERIF.xlsx]CAF!$B$4:$G$4</c:f>
              <c:numCache>
                <c:formatCode>#,##0</c:formatCode>
                <c:ptCount val="6"/>
                <c:pt idx="0">
                  <c:v>-2055</c:v>
                </c:pt>
                <c:pt idx="1">
                  <c:v>308</c:v>
                </c:pt>
                <c:pt idx="2">
                  <c:v>1351</c:v>
                </c:pt>
                <c:pt idx="3">
                  <c:v>2843</c:v>
                </c:pt>
                <c:pt idx="4">
                  <c:v>3186</c:v>
                </c:pt>
                <c:pt idx="5">
                  <c:v>2503</c:v>
                </c:pt>
              </c:numCache>
            </c:numRef>
          </c:val>
          <c:extLst>
            <c:ext xmlns:c16="http://schemas.microsoft.com/office/drawing/2014/chart" uri="{C3380CC4-5D6E-409C-BE32-E72D297353CC}">
              <c16:uniqueId val="{00000006-CE60-4276-A796-9F8FC925B60D}"/>
            </c:ext>
          </c:extLst>
        </c:ser>
        <c:dLbls>
          <c:showLegendKey val="0"/>
          <c:showVal val="0"/>
          <c:showCatName val="0"/>
          <c:showSerName val="0"/>
          <c:showPercent val="0"/>
          <c:showBubbleSize val="0"/>
        </c:dLbls>
        <c:gapWidth val="150"/>
        <c:shape val="box"/>
        <c:axId val="1061986207"/>
        <c:axId val="1061986623"/>
        <c:axId val="0"/>
      </c:bar3DChart>
      <c:catAx>
        <c:axId val="10619862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1061986623"/>
        <c:crosses val="autoZero"/>
        <c:auto val="1"/>
        <c:lblAlgn val="ctr"/>
        <c:lblOffset val="100"/>
        <c:noMultiLvlLbl val="0"/>
      </c:catAx>
      <c:valAx>
        <c:axId val="1061986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1061986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'[ROB2024_GRAPH.xlsx]emprunts def'!$K$53</c:f>
              <c:strCache>
                <c:ptCount val="1"/>
                <c:pt idx="0">
                  <c:v>Encours de la dette au 31/12</c:v>
                </c:pt>
              </c:strCache>
            </c:strRef>
          </c:tx>
          <c:spPr>
            <a:solidFill>
              <a:schemeClr val="accent1"/>
            </a:solidFill>
            <a:ln>
              <a:noFill/>
            </a:ln>
            <a:effectLst/>
            <a:sp3d/>
          </c:spPr>
          <c:invertIfNegative val="0"/>
          <c:dLbls>
            <c:dLbl>
              <c:idx val="0"/>
              <c:layout>
                <c:manualLayout>
                  <c:x val="3.5481748551743982E-3"/>
                  <c:y val="-8.1443303596908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F22-4227-8B3E-0E3EC075E96D}"/>
                </c:ext>
              </c:extLst>
            </c:dLbl>
            <c:dLbl>
              <c:idx val="3"/>
              <c:layout>
                <c:manualLayout>
                  <c:x val="1.3009974468972793E-2"/>
                  <c:y val="-1.0859107146254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F22-4227-8B3E-0E3EC075E96D}"/>
                </c:ext>
              </c:extLst>
            </c:dLbl>
            <c:dLbl>
              <c:idx val="4"/>
              <c:layout>
                <c:manualLayout>
                  <c:x val="9.4617996137983957E-3"/>
                  <c:y val="-2.1718214292508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F22-4227-8B3E-0E3EC075E96D}"/>
                </c:ext>
              </c:extLst>
            </c:dLbl>
            <c:dLbl>
              <c:idx val="5"/>
              <c:layout>
                <c:manualLayout>
                  <c:x val="1.1827249517247994E-2"/>
                  <c:y val="-1.35738839328180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22-4227-8B3E-0E3EC075E96D}"/>
                </c:ext>
              </c:extLst>
            </c:dLbl>
            <c:dLbl>
              <c:idx val="6"/>
              <c:layout>
                <c:manualLayout>
                  <c:x val="8.279074662073423E-3"/>
                  <c:y val="-1.08591071462544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F22-4227-8B3E-0E3EC075E96D}"/>
                </c:ext>
              </c:extLst>
            </c:dLbl>
            <c:dLbl>
              <c:idx val="8"/>
              <c:layout>
                <c:manualLayout>
                  <c:x val="7.0963497103487963E-3"/>
                  <c:y val="-1.62886607193816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F22-4227-8B3E-0E3EC075E96D}"/>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'[ROB2024_GRAPH.xlsx]emprunts def'!$L$52:$T$52</c:f>
              <c:numCache>
                <c:formatCode>General</c:formatCode>
                <c:ptCount val="9"/>
                <c:pt idx="0">
                  <c:v>2013</c:v>
                </c:pt>
                <c:pt idx="1">
                  <c:v>2019</c:v>
                </c:pt>
                <c:pt idx="2">
                  <c:v>2020</c:v>
                </c:pt>
                <c:pt idx="3">
                  <c:v>2021</c:v>
                </c:pt>
                <c:pt idx="4">
                  <c:v>2022</c:v>
                </c:pt>
                <c:pt idx="5">
                  <c:v>2023</c:v>
                </c:pt>
                <c:pt idx="6">
                  <c:v>2024</c:v>
                </c:pt>
                <c:pt idx="7">
                  <c:v>2025</c:v>
                </c:pt>
                <c:pt idx="8">
                  <c:v>2026</c:v>
                </c:pt>
              </c:numCache>
            </c:numRef>
          </c:cat>
          <c:val>
            <c:numRef>
              <c:f>'[ROB2024_GRAPH.xlsx]emprunts def'!$L$53:$T$53</c:f>
              <c:numCache>
                <c:formatCode>General</c:formatCode>
                <c:ptCount val="9"/>
                <c:pt idx="0">
                  <c:v>23.5</c:v>
                </c:pt>
                <c:pt idx="1">
                  <c:v>21.9</c:v>
                </c:pt>
                <c:pt idx="2">
                  <c:v>20.9</c:v>
                </c:pt>
                <c:pt idx="3">
                  <c:v>20.3</c:v>
                </c:pt>
                <c:pt idx="4">
                  <c:v>23.1</c:v>
                </c:pt>
                <c:pt idx="5">
                  <c:v>22.3</c:v>
                </c:pt>
                <c:pt idx="6">
                  <c:v>22.2</c:v>
                </c:pt>
                <c:pt idx="7">
                  <c:v>21</c:v>
                </c:pt>
                <c:pt idx="8">
                  <c:v>20.7</c:v>
                </c:pt>
              </c:numCache>
            </c:numRef>
          </c:val>
          <c:extLst>
            <c:ext xmlns:c16="http://schemas.microsoft.com/office/drawing/2014/chart" uri="{C3380CC4-5D6E-409C-BE32-E72D297353CC}">
              <c16:uniqueId val="{00000006-6F22-4227-8B3E-0E3EC075E96D}"/>
            </c:ext>
          </c:extLst>
        </c:ser>
        <c:dLbls>
          <c:showLegendKey val="0"/>
          <c:showVal val="0"/>
          <c:showCatName val="0"/>
          <c:showSerName val="0"/>
          <c:showPercent val="0"/>
          <c:showBubbleSize val="0"/>
        </c:dLbls>
        <c:gapWidth val="150"/>
        <c:shape val="box"/>
        <c:axId val="634581688"/>
        <c:axId val="634582672"/>
        <c:axId val="0"/>
      </c:bar3DChart>
      <c:catAx>
        <c:axId val="634581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634582672"/>
        <c:crosses val="autoZero"/>
        <c:auto val="1"/>
        <c:lblAlgn val="ctr"/>
        <c:lblOffset val="100"/>
        <c:noMultiLvlLbl val="0"/>
      </c:catAx>
      <c:valAx>
        <c:axId val="634582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634581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'[ROB2024_GRAPH.xlsx]emprunts def'!$K$56</c:f>
              <c:strCache>
                <c:ptCount val="1"/>
                <c:pt idx="0">
                  <c:v>Capacité de desendettement</c:v>
                </c:pt>
              </c:strCache>
            </c:strRef>
          </c:tx>
          <c:spPr>
            <a:solidFill>
              <a:schemeClr val="accent1"/>
            </a:solidFill>
            <a:ln>
              <a:noFill/>
            </a:ln>
            <a:effectLst/>
            <a:sp3d/>
          </c:spPr>
          <c:invertIfNegative val="0"/>
          <c:dLbls>
            <c:dLbl>
              <c:idx val="0"/>
              <c:layout>
                <c:manualLayout>
                  <c:x val="2.0531400966183355E-3"/>
                  <c:y val="-1.4092220391113044E-3"/>
                </c:manualLayout>
              </c:layout>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B5D-4218-83F1-180D10ECBC2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'[ROB2024_GRAPH.xlsx]emprunts def'!$L$55:$Q$55</c:f>
              <c:numCache>
                <c:formatCode>General</c:formatCode>
                <c:ptCount val="6"/>
                <c:pt idx="0">
                  <c:v>2013</c:v>
                </c:pt>
                <c:pt idx="1">
                  <c:v>2019</c:v>
                </c:pt>
                <c:pt idx="2">
                  <c:v>2021</c:v>
                </c:pt>
                <c:pt idx="3">
                  <c:v>2022</c:v>
                </c:pt>
                <c:pt idx="4">
                  <c:v>2023</c:v>
                </c:pt>
                <c:pt idx="5">
                  <c:v>2024</c:v>
                </c:pt>
              </c:numCache>
            </c:numRef>
          </c:cat>
          <c:val>
            <c:numRef>
              <c:f>'[ROB2024_GRAPH.xlsx]emprunts def'!$L$56:$Q$56</c:f>
              <c:numCache>
                <c:formatCode>General</c:formatCode>
                <c:ptCount val="6"/>
                <c:pt idx="0">
                  <c:v>-11</c:v>
                </c:pt>
                <c:pt idx="1">
                  <c:v>71</c:v>
                </c:pt>
                <c:pt idx="2">
                  <c:v>16</c:v>
                </c:pt>
                <c:pt idx="3">
                  <c:v>8</c:v>
                </c:pt>
                <c:pt idx="4">
                  <c:v>7</c:v>
                </c:pt>
                <c:pt idx="5">
                  <c:v>9</c:v>
                </c:pt>
              </c:numCache>
            </c:numRef>
          </c:val>
          <c:extLst>
            <c:ext xmlns:c16="http://schemas.microsoft.com/office/drawing/2014/chart" uri="{C3380CC4-5D6E-409C-BE32-E72D297353CC}">
              <c16:uniqueId val="{00000001-6B5D-4218-83F1-180D10ECBC23}"/>
            </c:ext>
          </c:extLst>
        </c:ser>
        <c:dLbls>
          <c:showLegendKey val="0"/>
          <c:showVal val="0"/>
          <c:showCatName val="0"/>
          <c:showSerName val="0"/>
          <c:showPercent val="0"/>
          <c:showBubbleSize val="0"/>
        </c:dLbls>
        <c:gapWidth val="150"/>
        <c:shape val="box"/>
        <c:axId val="390107128"/>
        <c:axId val="390104832"/>
        <c:axId val="0"/>
      </c:bar3DChart>
      <c:catAx>
        <c:axId val="390107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390104832"/>
        <c:crosses val="autoZero"/>
        <c:auto val="1"/>
        <c:lblAlgn val="ctr"/>
        <c:lblOffset val="100"/>
        <c:noMultiLvlLbl val="0"/>
      </c:catAx>
      <c:valAx>
        <c:axId val="390104832"/>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390107128"/>
        <c:crosses val="autoZero"/>
        <c:crossBetween val="between"/>
        <c:majorUnit val="10"/>
        <c:min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33451602173188E-2"/>
          <c:y val="2.5509328054642365E-2"/>
          <c:w val="0.92467493070185169"/>
          <c:h val="0.71497518421930295"/>
        </c:manualLayout>
      </c:layout>
      <c:barChart>
        <c:barDir val="col"/>
        <c:grouping val="clustered"/>
        <c:varyColors val="0"/>
        <c:ser>
          <c:idx val="3"/>
          <c:order val="3"/>
          <c:tx>
            <c:strRef>
              <c:f>'[PRESENTATION CA2023.xlsx]Comparaisons'!$A$7</c:f>
              <c:strCache>
                <c:ptCount val="1"/>
                <c:pt idx="0">
                  <c:v>Achères</c:v>
                </c:pt>
              </c:strCache>
            </c:strRef>
          </c:tx>
          <c:spPr>
            <a:solidFill>
              <a:schemeClr val="accent1"/>
            </a:solidFill>
            <a:ln>
              <a:solidFill>
                <a:schemeClr val="accent1"/>
              </a:solidFill>
            </a:ln>
            <a:effectLst/>
          </c:spPr>
          <c:invertIfNegative val="0"/>
          <c:dLbls>
            <c:dLbl>
              <c:idx val="1"/>
              <c:layout>
                <c:manualLayout>
                  <c:x val="-1.0096906530657707E-3"/>
                  <c:y val="0.24887674993729755"/>
                </c:manualLayout>
              </c:layout>
              <c:tx>
                <c:rich>
                  <a:bodyPr/>
                  <a:lstStyle/>
                  <a:p>
                    <a:fld id="{E719F875-3203-4A5A-9353-3BAFE3C36439}" type="VALUE">
                      <a:rPr lang="en-US" baseline="0">
                        <a:solidFill>
                          <a:schemeClr val="tx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8230-41A1-87BB-83C28C1EB6B2}"/>
                </c:ext>
              </c:extLst>
            </c:dLbl>
            <c:dLbl>
              <c:idx val="2"/>
              <c:layout>
                <c:manualLayout>
                  <c:x val="-1.1265106996341057E-3"/>
                  <c:y val="0.1797317848748790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30-41A1-87BB-83C28C1EB6B2}"/>
                </c:ext>
              </c:extLst>
            </c:dLbl>
            <c:dLbl>
              <c:idx val="3"/>
              <c:layout>
                <c:manualLayout>
                  <c:x val="-3.3795320989023175E-3"/>
                  <c:y val="8.2953131480713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230-41A1-87BB-83C28C1EB6B2}"/>
                </c:ext>
              </c:extLst>
            </c:dLbl>
            <c:dLbl>
              <c:idx val="4"/>
              <c:layout>
                <c:manualLayout>
                  <c:x val="1.1265106996340231E-3"/>
                  <c:y val="6.9127609567261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230-41A1-87BB-83C28C1EB6B2}"/>
                </c:ext>
              </c:extLst>
            </c:dLbl>
            <c:dLbl>
              <c:idx val="5"/>
              <c:layout>
                <c:manualLayout>
                  <c:x val="-6.759064197804635E-3"/>
                  <c:y val="0.116134384072998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230-41A1-87BB-83C28C1EB6B2}"/>
                </c:ext>
              </c:extLst>
            </c:dLbl>
            <c:dLbl>
              <c:idx val="6"/>
              <c:layout>
                <c:manualLayout>
                  <c:x val="0"/>
                  <c:y val="9.95437577768560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230-41A1-87BB-83C28C1EB6B2}"/>
                </c:ext>
              </c:extLst>
            </c:dLbl>
            <c:dLbl>
              <c:idx val="7"/>
              <c:layout>
                <c:manualLayout>
                  <c:x val="0"/>
                  <c:y val="0.11889948845568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8230-41A1-87BB-83C28C1EB6B2}"/>
                </c:ext>
              </c:extLst>
            </c:dLbl>
            <c:dLbl>
              <c:idx val="8"/>
              <c:layout>
                <c:manualLayout>
                  <c:x val="-5.6325534981705285E-3"/>
                  <c:y val="0.129959905986450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8230-41A1-87BB-83C28C1EB6B2}"/>
                </c:ext>
              </c:extLst>
            </c:dLbl>
            <c:dLbl>
              <c:idx val="9"/>
              <c:layout>
                <c:manualLayout>
                  <c:x val="1.1265106996341057E-3"/>
                  <c:y val="0.1907922024056407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8230-41A1-87BB-83C28C1EB6B2}"/>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'[PRESENTATION CA2023.xlsx]Comparaisons'!$B$3:$K$3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CA2023.xlsx]Comparaisons'!$B$7:$K$7</c:f>
              <c:numCache>
                <c:formatCode>General</c:formatCode>
                <c:ptCount val="10"/>
                <c:pt idx="0">
                  <c:v>1457</c:v>
                </c:pt>
                <c:pt idx="1">
                  <c:v>1502</c:v>
                </c:pt>
                <c:pt idx="2">
                  <c:v>1437</c:v>
                </c:pt>
                <c:pt idx="3">
                  <c:v>1320</c:v>
                </c:pt>
                <c:pt idx="4">
                  <c:v>1304</c:v>
                </c:pt>
                <c:pt idx="5">
                  <c:v>1341</c:v>
                </c:pt>
                <c:pt idx="6">
                  <c:v>1322</c:v>
                </c:pt>
                <c:pt idx="7">
                  <c:v>1342</c:v>
                </c:pt>
                <c:pt idx="8">
                  <c:v>1420</c:v>
                </c:pt>
                <c:pt idx="9" formatCode="#,##0">
                  <c:v>1511.8793801577112</c:v>
                </c:pt>
              </c:numCache>
            </c:numRef>
          </c:val>
          <c:extLst>
            <c:ext xmlns:c16="http://schemas.microsoft.com/office/drawing/2014/chart" uri="{C3380CC4-5D6E-409C-BE32-E72D297353CC}">
              <c16:uniqueId val="{00000006-8230-41A1-87BB-83C28C1EB6B2}"/>
            </c:ext>
          </c:extLst>
        </c:ser>
        <c:dLbls>
          <c:showLegendKey val="0"/>
          <c:showVal val="0"/>
          <c:showCatName val="0"/>
          <c:showSerName val="0"/>
          <c:showPercent val="0"/>
          <c:showBubbleSize val="0"/>
        </c:dLbls>
        <c:gapWidth val="219"/>
        <c:axId val="1998628288"/>
        <c:axId val="1998634112"/>
      </c:barChart>
      <c:lineChart>
        <c:grouping val="standard"/>
        <c:varyColors val="0"/>
        <c:ser>
          <c:idx val="0"/>
          <c:order val="0"/>
          <c:tx>
            <c:strRef>
              <c:f>'[PRESENTATION CA2023.xlsx]Comparaisons'!$A$4</c:f>
              <c:strCache>
                <c:ptCount val="1"/>
                <c:pt idx="0">
                  <c:v>Communes de même strate  au niveau régional</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230-41A1-87BB-83C28C1EB6B2}"/>
                </c:ext>
              </c:extLst>
            </c:dLbl>
            <c:dLbl>
              <c:idx val="1"/>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230-41A1-87BB-83C28C1EB6B2}"/>
                </c:ext>
              </c:extLst>
            </c:dLbl>
            <c:dLbl>
              <c:idx val="2"/>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230-41A1-87BB-83C28C1EB6B2}"/>
                </c:ext>
              </c:extLst>
            </c:dLbl>
            <c:dLbl>
              <c:idx val="3"/>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230-41A1-87BB-83C28C1EB6B2}"/>
                </c:ext>
              </c:extLst>
            </c:dLbl>
            <c:dLbl>
              <c:idx val="4"/>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230-41A1-87BB-83C28C1EB6B2}"/>
                </c:ext>
              </c:extLst>
            </c:dLbl>
            <c:dLbl>
              <c:idx val="5"/>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230-41A1-87BB-83C28C1EB6B2}"/>
                </c:ext>
              </c:extLst>
            </c:dLbl>
            <c:dLbl>
              <c:idx val="6"/>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230-41A1-87BB-83C28C1EB6B2}"/>
                </c:ext>
              </c:extLst>
            </c:dLbl>
            <c:dLbl>
              <c:idx val="7"/>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230-41A1-87BB-83C28C1EB6B2}"/>
                </c:ext>
              </c:extLst>
            </c:dLbl>
            <c:dLbl>
              <c:idx val="8"/>
              <c:layout>
                <c:manualLayout>
                  <c:x val="-2.0277192593414071E-2"/>
                  <c:y val="-1.6590626296142681E-2"/>
                </c:manualLayout>
              </c:layout>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230-41A1-87BB-83C28C1EB6B2}"/>
                </c:ext>
              </c:extLst>
            </c:dLbl>
            <c:spPr>
              <a:solidFill>
                <a:srgbClr val="FF0000"/>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'[PRESENTATION CA2023.xlsx]Comparaisons'!$B$3:$K$3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CA2023.xlsx]Comparaisons'!$B$4:$K$4</c:f>
              <c:numCache>
                <c:formatCode>General</c:formatCode>
                <c:ptCount val="10"/>
                <c:pt idx="0">
                  <c:v>1387</c:v>
                </c:pt>
                <c:pt idx="1">
                  <c:v>1521</c:v>
                </c:pt>
                <c:pt idx="2">
                  <c:v>1632</c:v>
                </c:pt>
                <c:pt idx="3">
                  <c:v>1645</c:v>
                </c:pt>
                <c:pt idx="4">
                  <c:v>1647</c:v>
                </c:pt>
                <c:pt idx="5">
                  <c:v>1688</c:v>
                </c:pt>
                <c:pt idx="6">
                  <c:v>1629</c:v>
                </c:pt>
                <c:pt idx="7">
                  <c:v>1659</c:v>
                </c:pt>
                <c:pt idx="8">
                  <c:v>1698</c:v>
                </c:pt>
              </c:numCache>
            </c:numRef>
          </c:val>
          <c:smooth val="0"/>
          <c:extLst>
            <c:ext xmlns:c16="http://schemas.microsoft.com/office/drawing/2014/chart" uri="{C3380CC4-5D6E-409C-BE32-E72D297353CC}">
              <c16:uniqueId val="{0000000B-8230-41A1-87BB-83C28C1EB6B2}"/>
            </c:ext>
          </c:extLst>
        </c:ser>
        <c:ser>
          <c:idx val="1"/>
          <c:order val="1"/>
          <c:tx>
            <c:strRef>
              <c:f>'[PRESENTATION CA2023.xlsx]Comparaisons'!$A$5</c:f>
              <c:strCache>
                <c:ptCount val="1"/>
                <c:pt idx="0">
                  <c:v>Communes de même strate  au niveau national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'[PRESENTATION CA2023.xlsx]Comparaisons'!$B$3:$K$3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CA2023.xlsx]Comparaisons'!$B$5:$K$5</c:f>
              <c:numCache>
                <c:formatCode>General</c:formatCode>
                <c:ptCount val="10"/>
                <c:pt idx="0">
                  <c:v>1260</c:v>
                </c:pt>
                <c:pt idx="1">
                  <c:v>1402</c:v>
                </c:pt>
                <c:pt idx="2">
                  <c:v>1430</c:v>
                </c:pt>
                <c:pt idx="3">
                  <c:v>1441</c:v>
                </c:pt>
                <c:pt idx="4">
                  <c:v>1440</c:v>
                </c:pt>
                <c:pt idx="5">
                  <c:v>1477</c:v>
                </c:pt>
                <c:pt idx="6">
                  <c:v>1426</c:v>
                </c:pt>
                <c:pt idx="7">
                  <c:v>1460</c:v>
                </c:pt>
                <c:pt idx="8">
                  <c:v>1510</c:v>
                </c:pt>
              </c:numCache>
            </c:numRef>
          </c:val>
          <c:smooth val="0"/>
          <c:extLst xmlns:c15="http://schemas.microsoft.com/office/drawing/2012/chart">
            <c:ext xmlns:c16="http://schemas.microsoft.com/office/drawing/2014/chart" uri="{C3380CC4-5D6E-409C-BE32-E72D297353CC}">
              <c16:uniqueId val="{0000000C-8230-41A1-87BB-83C28C1EB6B2}"/>
            </c:ext>
          </c:extLst>
        </c:ser>
        <c:ser>
          <c:idx val="2"/>
          <c:order val="2"/>
          <c:tx>
            <c:strRef>
              <c:f>'[PRESENTATION CA2023.xlsx]Comparaisons'!$A$6</c:f>
              <c:strCache>
                <c:ptCount val="1"/>
                <c:pt idx="0">
                  <c:v>Communes de même strate au niveau départemental</c:v>
                </c:pt>
              </c:strCache>
            </c:strRef>
          </c:tx>
          <c:spPr>
            <a:ln w="28575" cap="rnd">
              <a:solidFill>
                <a:schemeClr val="bg1">
                  <a:lumMod val="75000"/>
                </a:schemeClr>
              </a:solidFill>
              <a:round/>
            </a:ln>
            <a:effectLst/>
          </c:spPr>
          <c:marker>
            <c:symbol val="circle"/>
            <c:size val="5"/>
            <c:spPr>
              <a:solidFill>
                <a:schemeClr val="bg1">
                  <a:lumMod val="85000"/>
                </a:schemeClr>
              </a:solidFill>
              <a:ln w="9525">
                <a:solidFill>
                  <a:schemeClr val="bg1">
                    <a:lumMod val="75000"/>
                  </a:schemeClr>
                </a:solidFill>
              </a:ln>
              <a:effectLst/>
            </c:spPr>
          </c:marker>
          <c:dLbls>
            <c:dLbl>
              <c:idx val="0"/>
              <c:layout>
                <c:manualLayout>
                  <c:x val="-3.3795320989023175E-3"/>
                  <c:y val="3.42503620559925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8230-41A1-87BB-83C28C1EB6B2}"/>
                </c:ext>
              </c:extLst>
            </c:dLbl>
            <c:spPr>
              <a:solidFill>
                <a:schemeClr val="bg1">
                  <a:lumMod val="85000"/>
                </a:schemeClr>
              </a:solid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'[PRESENTATION CA2023.xlsx]Comparaisons'!$B$3:$K$3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'[PRESENTATION CA2023.xlsx]Comparaisons'!$B$6:$K$6</c:f>
              <c:numCache>
                <c:formatCode>General</c:formatCode>
                <c:ptCount val="10"/>
                <c:pt idx="0">
                  <c:v>1364</c:v>
                </c:pt>
                <c:pt idx="1">
                  <c:v>1389</c:v>
                </c:pt>
                <c:pt idx="2">
                  <c:v>1535</c:v>
                </c:pt>
                <c:pt idx="3">
                  <c:v>1530</c:v>
                </c:pt>
                <c:pt idx="4">
                  <c:v>1555</c:v>
                </c:pt>
                <c:pt idx="5">
                  <c:v>1569</c:v>
                </c:pt>
                <c:pt idx="6">
                  <c:v>1518</c:v>
                </c:pt>
                <c:pt idx="7">
                  <c:v>1540</c:v>
                </c:pt>
                <c:pt idx="8">
                  <c:v>1583</c:v>
                </c:pt>
              </c:numCache>
            </c:numRef>
          </c:val>
          <c:smooth val="0"/>
          <c:extLst>
            <c:ext xmlns:c16="http://schemas.microsoft.com/office/drawing/2014/chart" uri="{C3380CC4-5D6E-409C-BE32-E72D297353CC}">
              <c16:uniqueId val="{0000000D-8230-41A1-87BB-83C28C1EB6B2}"/>
            </c:ext>
          </c:extLst>
        </c:ser>
        <c:dLbls>
          <c:showLegendKey val="0"/>
          <c:showVal val="0"/>
          <c:showCatName val="0"/>
          <c:showSerName val="0"/>
          <c:showPercent val="0"/>
          <c:showBubbleSize val="0"/>
        </c:dLbls>
        <c:marker val="1"/>
        <c:smooth val="0"/>
        <c:axId val="1998628288"/>
        <c:axId val="1998634112"/>
        <c:extLst/>
      </c:lineChart>
      <c:catAx>
        <c:axId val="19986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r-FR"/>
          </a:p>
        </c:txPr>
        <c:crossAx val="1998634112"/>
        <c:crosses val="autoZero"/>
        <c:auto val="1"/>
        <c:lblAlgn val="ctr"/>
        <c:lblOffset val="100"/>
        <c:noMultiLvlLbl val="0"/>
      </c:catAx>
      <c:valAx>
        <c:axId val="1998634112"/>
        <c:scaling>
          <c:orientation val="minMax"/>
          <c:min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8628288"/>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r-FR"/>
          </a:p>
        </c:txPr>
      </c:legendEntry>
      <c:layout>
        <c:manualLayout>
          <c:xMode val="edge"/>
          <c:yMode val="edge"/>
          <c:x val="3.0230668588535309E-2"/>
          <c:y val="0.83107222511387568"/>
          <c:w val="0.94066517352256351"/>
          <c:h val="0.15233725010045873"/>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1464119310668"/>
          <c:y val="3.8715223097112859E-2"/>
          <c:w val="0.83038535880689346"/>
          <c:h val="0.76944356955380577"/>
        </c:manualLayout>
      </c:layout>
      <c:barChart>
        <c:barDir val="col"/>
        <c:grouping val="clustered"/>
        <c:varyColors val="0"/>
        <c:ser>
          <c:idx val="0"/>
          <c:order val="0"/>
          <c:tx>
            <c:strRef>
              <c:f>[CA2023_verif.xlsx]CAF!$A$4</c:f>
              <c:strCache>
                <c:ptCount val="1"/>
                <c:pt idx="0">
                  <c:v>Epargne brute en K€ (après neutralisation des recettes de foretage)</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[CA2023_verif.xlsx]CAF!$B$3:$F$3</c:f>
              <c:strCache>
                <c:ptCount val="5"/>
                <c:pt idx="0">
                  <c:v>CA 2013</c:v>
                </c:pt>
                <c:pt idx="1">
                  <c:v>CA 2019</c:v>
                </c:pt>
                <c:pt idx="2">
                  <c:v>CA 2021</c:v>
                </c:pt>
                <c:pt idx="3">
                  <c:v>CA 2022</c:v>
                </c:pt>
                <c:pt idx="4">
                  <c:v>CA 2023</c:v>
                </c:pt>
              </c:strCache>
            </c:strRef>
          </c:cat>
          <c:val>
            <c:numRef>
              <c:f>[CA2023_verif.xlsx]CAF!$B$4:$F$4</c:f>
              <c:numCache>
                <c:formatCode>#,##0</c:formatCode>
                <c:ptCount val="5"/>
                <c:pt idx="0">
                  <c:v>-2055</c:v>
                </c:pt>
                <c:pt idx="1">
                  <c:v>308</c:v>
                </c:pt>
                <c:pt idx="2">
                  <c:v>1351</c:v>
                </c:pt>
                <c:pt idx="3">
                  <c:v>2843</c:v>
                </c:pt>
                <c:pt idx="4">
                  <c:v>3186</c:v>
                </c:pt>
              </c:numCache>
            </c:numRef>
          </c:val>
          <c:extLst>
            <c:ext xmlns:c16="http://schemas.microsoft.com/office/drawing/2014/chart" uri="{C3380CC4-5D6E-409C-BE32-E72D297353CC}">
              <c16:uniqueId val="{00000000-E2F4-4422-BA75-4A66AADF5920}"/>
            </c:ext>
          </c:extLst>
        </c:ser>
        <c:ser>
          <c:idx val="1"/>
          <c:order val="1"/>
          <c:tx>
            <c:strRef>
              <c:f>[CA2023_verif.xlsx]CAF!$A$5</c:f>
              <c:strCache>
                <c:ptCount val="1"/>
                <c:pt idx="0">
                  <c:v>Capital remboursé annuellement</c:v>
                </c:pt>
              </c:strCache>
            </c:strRef>
          </c:tx>
          <c:spPr>
            <a:solidFill>
              <a:schemeClr val="accent2"/>
            </a:solidFill>
            <a:ln>
              <a:noFill/>
            </a:ln>
            <a:effectLst/>
          </c:spPr>
          <c:invertIfNegative val="0"/>
          <c:dLbls>
            <c:dLbl>
              <c:idx val="2"/>
              <c:layout>
                <c:manualLayout>
                  <c:x val="1.470279353077077E-2"/>
                  <c:y val="-5.10204081632653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2F4-4422-BA75-4A66AADF5920}"/>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[CA2023_verif.xlsx]CAF!$B$3:$F$3</c:f>
              <c:strCache>
                <c:ptCount val="5"/>
                <c:pt idx="0">
                  <c:v>CA 2013</c:v>
                </c:pt>
                <c:pt idx="1">
                  <c:v>CA 2019</c:v>
                </c:pt>
                <c:pt idx="2">
                  <c:v>CA 2021</c:v>
                </c:pt>
                <c:pt idx="3">
                  <c:v>CA 2022</c:v>
                </c:pt>
                <c:pt idx="4">
                  <c:v>CA 2023</c:v>
                </c:pt>
              </c:strCache>
            </c:strRef>
          </c:cat>
          <c:val>
            <c:numRef>
              <c:f>[CA2023_verif.xlsx]CAF!$B$5:$F$5</c:f>
              <c:numCache>
                <c:formatCode>#,##0</c:formatCode>
                <c:ptCount val="5"/>
                <c:pt idx="0">
                  <c:v>1117</c:v>
                </c:pt>
                <c:pt idx="1">
                  <c:v>1762</c:v>
                </c:pt>
                <c:pt idx="2">
                  <c:v>1609</c:v>
                </c:pt>
                <c:pt idx="3">
                  <c:v>1697</c:v>
                </c:pt>
                <c:pt idx="4">
                  <c:v>1941</c:v>
                </c:pt>
              </c:numCache>
            </c:numRef>
          </c:val>
          <c:extLst>
            <c:ext xmlns:c16="http://schemas.microsoft.com/office/drawing/2014/chart" uri="{C3380CC4-5D6E-409C-BE32-E72D297353CC}">
              <c16:uniqueId val="{00000001-E2F4-4422-BA75-4A66AADF5920}"/>
            </c:ext>
          </c:extLst>
        </c:ser>
        <c:ser>
          <c:idx val="2"/>
          <c:order val="2"/>
          <c:tx>
            <c:strRef>
              <c:f>[CA2023_verif.xlsx]CAF!$A$6</c:f>
              <c:strCache>
                <c:ptCount val="1"/>
                <c:pt idx="0">
                  <c:v>Epargne nette</c:v>
                </c:pt>
              </c:strCache>
            </c:strRef>
          </c:tx>
          <c:spPr>
            <a:solidFill>
              <a:schemeClr val="accent3"/>
            </a:solidFill>
            <a:ln>
              <a:noFill/>
            </a:ln>
            <a:effectLst/>
          </c:spPr>
          <c:invertIfNegative val="0"/>
          <c:dLbls>
            <c:dLbl>
              <c:idx val="2"/>
              <c:layout>
                <c:manualLayout>
                  <c:x val="-9.4744814199218552E-17"/>
                  <c:y val="-6.38888888888887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2F4-4422-BA75-4A66AADF5920}"/>
                </c:ext>
              </c:extLst>
            </c:dLbl>
            <c:dLbl>
              <c:idx val="4"/>
              <c:layout>
                <c:manualLayout>
                  <c:x val="4.9091801669121256E-3"/>
                  <c:y val="5.66893424036281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2F4-4422-BA75-4A66AADF5920}"/>
                </c:ext>
              </c:extLst>
            </c:dLbl>
            <c:spPr>
              <a:solidFill>
                <a:schemeClr val="bg1">
                  <a:lumMod val="75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[CA2023_verif.xlsx]CAF!$B$3:$F$3</c:f>
              <c:strCache>
                <c:ptCount val="5"/>
                <c:pt idx="0">
                  <c:v>CA 2013</c:v>
                </c:pt>
                <c:pt idx="1">
                  <c:v>CA 2019</c:v>
                </c:pt>
                <c:pt idx="2">
                  <c:v>CA 2021</c:v>
                </c:pt>
                <c:pt idx="3">
                  <c:v>CA 2022</c:v>
                </c:pt>
                <c:pt idx="4">
                  <c:v>CA 2023</c:v>
                </c:pt>
              </c:strCache>
            </c:strRef>
          </c:cat>
          <c:val>
            <c:numRef>
              <c:f>[CA2023_verif.xlsx]CAF!$B$6:$F$6</c:f>
              <c:numCache>
                <c:formatCode>#,##0</c:formatCode>
                <c:ptCount val="5"/>
                <c:pt idx="0">
                  <c:v>-3172</c:v>
                </c:pt>
                <c:pt idx="1">
                  <c:v>-1454</c:v>
                </c:pt>
                <c:pt idx="2">
                  <c:v>-258</c:v>
                </c:pt>
                <c:pt idx="3">
                  <c:v>1146</c:v>
                </c:pt>
                <c:pt idx="4">
                  <c:v>1245</c:v>
                </c:pt>
              </c:numCache>
            </c:numRef>
          </c:val>
          <c:extLst>
            <c:ext xmlns:c16="http://schemas.microsoft.com/office/drawing/2014/chart" uri="{C3380CC4-5D6E-409C-BE32-E72D297353CC}">
              <c16:uniqueId val="{00000002-E2F4-4422-BA75-4A66AADF5920}"/>
            </c:ext>
          </c:extLst>
        </c:ser>
        <c:dLbls>
          <c:showLegendKey val="0"/>
          <c:showVal val="0"/>
          <c:showCatName val="0"/>
          <c:showSerName val="0"/>
          <c:showPercent val="0"/>
          <c:showBubbleSize val="0"/>
        </c:dLbls>
        <c:gapWidth val="219"/>
        <c:overlap val="-27"/>
        <c:axId val="399572024"/>
        <c:axId val="399563824"/>
      </c:barChart>
      <c:catAx>
        <c:axId val="39957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fr-FR"/>
          </a:p>
        </c:txPr>
        <c:crossAx val="399563824"/>
        <c:crosses val="autoZero"/>
        <c:auto val="1"/>
        <c:lblAlgn val="ctr"/>
        <c:lblOffset val="100"/>
        <c:noMultiLvlLbl val="0"/>
      </c:catAx>
      <c:valAx>
        <c:axId val="399563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mn-cs"/>
              </a:defRPr>
            </a:pPr>
            <a:endParaRPr lang="fr-FR"/>
          </a:p>
        </c:txPr>
        <c:crossAx val="399572024"/>
        <c:crosses val="autoZero"/>
        <c:crossBetween val="between"/>
      </c:valAx>
      <c:spPr>
        <a:noFill/>
        <a:ln>
          <a:noFill/>
        </a:ln>
        <a:effectLst/>
      </c:spPr>
    </c:plotArea>
    <c:legend>
      <c:legendPos val="b"/>
      <c:layout>
        <c:manualLayout>
          <c:xMode val="edge"/>
          <c:yMode val="edge"/>
          <c:x val="0"/>
          <c:y val="0.82515887758231143"/>
          <c:w val="1"/>
          <c:h val="0.174841122417688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0"/>
          <c:showCatName val="0"/>
          <c:showSerName val="0"/>
          <c:showPercent val="0"/>
          <c:showBubbleSize val="0"/>
        </c:dLbls>
        <c:gapWidth val="150"/>
        <c:shape val="box"/>
        <c:axId val="281006960"/>
        <c:axId val="440661392"/>
        <c:axId val="0"/>
      </c:bar3DChart>
      <c:catAx>
        <c:axId val="281006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440661392"/>
        <c:crosses val="autoZero"/>
        <c:auto val="1"/>
        <c:lblAlgn val="ctr"/>
        <c:lblOffset val="100"/>
        <c:noMultiLvlLbl val="0"/>
      </c:catAx>
      <c:valAx>
        <c:axId val="440661392"/>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81006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'[PRESENTATION BP_GRAPH.xlsx]BP 2014-2021-2022 '!$B$223</c:f>
              <c:strCache>
                <c:ptCount val="1"/>
                <c:pt idx="0">
                  <c:v>2023</c:v>
                </c:pt>
              </c:strCache>
            </c:strRef>
          </c:tx>
          <c:spPr>
            <a:solidFill>
              <a:schemeClr val="accent1"/>
            </a:solidFill>
            <a:ln>
              <a:noFill/>
            </a:ln>
            <a:effectLst/>
            <a:sp3d/>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'[PRESENTATION BP_GRAPH.xlsx]BP 2014-2021-2022 '!$A$224:$A$227</c:f>
              <c:strCache>
                <c:ptCount val="4"/>
                <c:pt idx="0">
                  <c:v>Base d'imposition de la Taxe sur le Foncier Bâti</c:v>
                </c:pt>
                <c:pt idx="1">
                  <c:v>Produit de la Taxe sur le  Foncier Bâti</c:v>
                </c:pt>
                <c:pt idx="2">
                  <c:v>Allocation compensatrice Taxe sur le Foncier Bâti</c:v>
                </c:pt>
                <c:pt idx="3">
                  <c:v>Attribution de compensation</c:v>
                </c:pt>
              </c:strCache>
            </c:strRef>
          </c:cat>
          <c:val>
            <c:numRef>
              <c:f>'[PRESENTATION BP_GRAPH.xlsx]BP 2014-2021-2022 '!$B$224:$B$227</c:f>
              <c:numCache>
                <c:formatCode>General</c:formatCode>
                <c:ptCount val="4"/>
                <c:pt idx="0">
                  <c:v>28.58</c:v>
                </c:pt>
                <c:pt idx="1">
                  <c:v>10.31</c:v>
                </c:pt>
                <c:pt idx="2">
                  <c:v>4.75</c:v>
                </c:pt>
                <c:pt idx="3">
                  <c:v>2.69</c:v>
                </c:pt>
              </c:numCache>
            </c:numRef>
          </c:val>
          <c:extLst>
            <c:ext xmlns:c16="http://schemas.microsoft.com/office/drawing/2014/chart" uri="{C3380CC4-5D6E-409C-BE32-E72D297353CC}">
              <c16:uniqueId val="{00000000-8CE6-4B9E-A57D-A1C486BF20ED}"/>
            </c:ext>
          </c:extLst>
        </c:ser>
        <c:ser>
          <c:idx val="1"/>
          <c:order val="1"/>
          <c:tx>
            <c:strRef>
              <c:f>'[PRESENTATION BP_GRAPH.xlsx]BP 2014-2021-2022 '!$C$223</c:f>
              <c:strCache>
                <c:ptCount val="1"/>
                <c:pt idx="0">
                  <c:v>BP 2024</c:v>
                </c:pt>
              </c:strCache>
            </c:strRef>
          </c:tx>
          <c:spPr>
            <a:solidFill>
              <a:schemeClr val="accent2"/>
            </a:solidFill>
            <a:ln>
              <a:noFill/>
            </a:ln>
            <a:effectLst/>
            <a:sp3d/>
          </c:spPr>
          <c:invertIfNegative val="0"/>
          <c:dLbls>
            <c:dLbl>
              <c:idx val="0"/>
              <c:layout>
                <c:manualLayout>
                  <c:x val="1.9541523429233144E-2"/>
                  <c:y val="6.5897858319604614E-3"/>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CE6-4B9E-A57D-A1C486BF20ED}"/>
                </c:ext>
              </c:extLst>
            </c:dLbl>
            <c:dLbl>
              <c:idx val="1"/>
              <c:layout>
                <c:manualLayout>
                  <c:x val="1.954152342923317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CE6-4B9E-A57D-A1C486BF20ED}"/>
                </c:ext>
              </c:extLst>
            </c:dLbl>
            <c:dLbl>
              <c:idx val="2"/>
              <c:layout>
                <c:manualLayout>
                  <c:x val="1.6535135209351036E-2"/>
                  <c:y val="-8.054089641976403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CE6-4B9E-A57D-A1C486BF20ED}"/>
                </c:ext>
              </c:extLst>
            </c:dLbl>
            <c:dLbl>
              <c:idx val="3"/>
              <c:layout>
                <c:manualLayout>
                  <c:x val="1.954152342923317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CE6-4B9E-A57D-A1C486BF20ED}"/>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'[PRESENTATION BP_GRAPH.xlsx]BP 2014-2021-2022 '!$A$224:$A$227</c:f>
              <c:strCache>
                <c:ptCount val="4"/>
                <c:pt idx="0">
                  <c:v>Base d'imposition de la Taxe sur le Foncier Bâti</c:v>
                </c:pt>
                <c:pt idx="1">
                  <c:v>Produit de la Taxe sur le  Foncier Bâti</c:v>
                </c:pt>
                <c:pt idx="2">
                  <c:v>Allocation compensatrice Taxe sur le Foncier Bâti</c:v>
                </c:pt>
                <c:pt idx="3">
                  <c:v>Attribution de compensation</c:v>
                </c:pt>
              </c:strCache>
            </c:strRef>
          </c:cat>
          <c:val>
            <c:numRef>
              <c:f>'[PRESENTATION BP_GRAPH.xlsx]BP 2014-2021-2022 '!$C$224:$C$227</c:f>
              <c:numCache>
                <c:formatCode>General</c:formatCode>
                <c:ptCount val="4"/>
                <c:pt idx="0">
                  <c:v>29.64</c:v>
                </c:pt>
                <c:pt idx="1">
                  <c:v>10.69</c:v>
                </c:pt>
                <c:pt idx="2">
                  <c:v>4.8499999999999996</c:v>
                </c:pt>
                <c:pt idx="3">
                  <c:v>2.89</c:v>
                </c:pt>
              </c:numCache>
            </c:numRef>
          </c:val>
          <c:extLst>
            <c:ext xmlns:c16="http://schemas.microsoft.com/office/drawing/2014/chart" uri="{C3380CC4-5D6E-409C-BE32-E72D297353CC}">
              <c16:uniqueId val="{00000005-8CE6-4B9E-A57D-A1C486BF20ED}"/>
            </c:ext>
          </c:extLst>
        </c:ser>
        <c:dLbls>
          <c:showLegendKey val="0"/>
          <c:showVal val="0"/>
          <c:showCatName val="0"/>
          <c:showSerName val="0"/>
          <c:showPercent val="0"/>
          <c:showBubbleSize val="0"/>
        </c:dLbls>
        <c:gapWidth val="150"/>
        <c:shape val="box"/>
        <c:axId val="1504122095"/>
        <c:axId val="1504116687"/>
        <c:axId val="0"/>
      </c:bar3DChart>
      <c:catAx>
        <c:axId val="15041220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1504116687"/>
        <c:crosses val="autoZero"/>
        <c:auto val="1"/>
        <c:lblAlgn val="ctr"/>
        <c:lblOffset val="100"/>
        <c:noMultiLvlLbl val="0"/>
      </c:catAx>
      <c:valAx>
        <c:axId val="1504116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1504122095"/>
        <c:crosses val="autoZero"/>
        <c:crossBetween val="between"/>
      </c:valAx>
      <c:spPr>
        <a:noFill/>
        <a:ln>
          <a:noFill/>
        </a:ln>
        <a:effectLst/>
      </c:spPr>
    </c:plotArea>
    <c:legend>
      <c:legendPos val="b"/>
      <c:layout>
        <c:manualLayout>
          <c:xMode val="edge"/>
          <c:yMode val="edge"/>
          <c:x val="0.41512266072857462"/>
          <c:y val="0.90289964370297771"/>
          <c:w val="0.31522240881293118"/>
          <c:h val="3.996475573768199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'[PRESENTATION BP_GRAPH.xlsx]BP 2014-2021-2022 '!$A$193</c:f>
              <c:strCache>
                <c:ptCount val="1"/>
                <c:pt idx="0">
                  <c:v>Produits courants réels* (hors remboursement du personnel du CCAS et après neutralisation en 2023 des recettes dont les compétences ont été transférées)</c:v>
                </c:pt>
              </c:strCache>
            </c:strRef>
          </c:tx>
          <c:spPr>
            <a:solidFill>
              <a:schemeClr val="accent1"/>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8C4-456C-A3F0-8A3D0191C53F}"/>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8C4-456C-A3F0-8A3D0191C53F}"/>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8C4-456C-A3F0-8A3D0191C53F}"/>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8C4-456C-A3F0-8A3D0191C53F}"/>
                </c:ext>
              </c:extLst>
            </c:dLbl>
            <c:dLbl>
              <c:idx val="4"/>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8C4-456C-A3F0-8A3D0191C53F}"/>
                </c:ext>
              </c:extLst>
            </c:dLbl>
            <c:dLbl>
              <c:idx val="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8C4-456C-A3F0-8A3D0191C53F}"/>
                </c:ext>
              </c:extLst>
            </c:dLbl>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8C4-456C-A3F0-8A3D0191C53F}"/>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'[PRESENTATION BP_GRAPH.xlsx]BP 2014-2021-2022 '!$B$192:$H$192</c:f>
              <c:strCache>
                <c:ptCount val="7"/>
                <c:pt idx="0">
                  <c:v>CA 2013</c:v>
                </c:pt>
                <c:pt idx="1">
                  <c:v>CA 2019</c:v>
                </c:pt>
                <c:pt idx="2">
                  <c:v>CA 2021</c:v>
                </c:pt>
                <c:pt idx="3">
                  <c:v>CA 2022</c:v>
                </c:pt>
                <c:pt idx="4">
                  <c:v>BP 2023</c:v>
                </c:pt>
                <c:pt idx="5">
                  <c:v>CA 2023</c:v>
                </c:pt>
                <c:pt idx="6">
                  <c:v>BP 2024</c:v>
                </c:pt>
              </c:strCache>
            </c:strRef>
          </c:cat>
          <c:val>
            <c:numRef>
              <c:f>'[PRESENTATION BP_GRAPH.xlsx]BP 2014-2021-2022 '!$B$193:$H$193</c:f>
              <c:numCache>
                <c:formatCode>0.00</c:formatCode>
                <c:ptCount val="7"/>
                <c:pt idx="0">
                  <c:v>28.9</c:v>
                </c:pt>
                <c:pt idx="1">
                  <c:v>27.8</c:v>
                </c:pt>
                <c:pt idx="2">
                  <c:v>28.13</c:v>
                </c:pt>
                <c:pt idx="3">
                  <c:v>30.47</c:v>
                </c:pt>
                <c:pt idx="4">
                  <c:v>31.669999999999998</c:v>
                </c:pt>
                <c:pt idx="5">
                  <c:v>32.410000000000004</c:v>
                </c:pt>
                <c:pt idx="6">
                  <c:v>32.43</c:v>
                </c:pt>
              </c:numCache>
            </c:numRef>
          </c:val>
          <c:extLst>
            <c:ext xmlns:c16="http://schemas.microsoft.com/office/drawing/2014/chart" uri="{C3380CC4-5D6E-409C-BE32-E72D297353CC}">
              <c16:uniqueId val="{00000000-E8C4-456C-A3F0-8A3D0191C53F}"/>
            </c:ext>
          </c:extLst>
        </c:ser>
        <c:ser>
          <c:idx val="1"/>
          <c:order val="1"/>
          <c:tx>
            <c:strRef>
              <c:f>'[PRESENTATION BP_GRAPH.xlsx]BP 2014-2021-2022 '!$A$194</c:f>
              <c:strCache>
                <c:ptCount val="1"/>
                <c:pt idx="0">
                  <c:v>Recettes de foretage</c:v>
                </c:pt>
              </c:strCache>
            </c:strRef>
          </c:tx>
          <c:spPr>
            <a:solidFill>
              <a:schemeClr val="accent2"/>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8C4-456C-A3F0-8A3D0191C53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'[PRESENTATION BP_GRAPH.xlsx]BP 2014-2021-2022 '!$B$192:$H$192</c:f>
              <c:strCache>
                <c:ptCount val="7"/>
                <c:pt idx="0">
                  <c:v>CA 2013</c:v>
                </c:pt>
                <c:pt idx="1">
                  <c:v>CA 2019</c:v>
                </c:pt>
                <c:pt idx="2">
                  <c:v>CA 2021</c:v>
                </c:pt>
                <c:pt idx="3">
                  <c:v>CA 2022</c:v>
                </c:pt>
                <c:pt idx="4">
                  <c:v>BP 2023</c:v>
                </c:pt>
                <c:pt idx="5">
                  <c:v>CA 2023</c:v>
                </c:pt>
                <c:pt idx="6">
                  <c:v>BP 2024</c:v>
                </c:pt>
              </c:strCache>
            </c:strRef>
          </c:cat>
          <c:val>
            <c:numRef>
              <c:f>'[PRESENTATION BP_GRAPH.xlsx]BP 2014-2021-2022 '!$B$194:$H$194</c:f>
              <c:numCache>
                <c:formatCode>0.00</c:formatCode>
                <c:ptCount val="7"/>
                <c:pt idx="0">
                  <c:v>9.31</c:v>
                </c:pt>
                <c:pt idx="1">
                  <c:v>0</c:v>
                </c:pt>
                <c:pt idx="2">
                  <c:v>0</c:v>
                </c:pt>
                <c:pt idx="3">
                  <c:v>0</c:v>
                </c:pt>
                <c:pt idx="4">
                  <c:v>0</c:v>
                </c:pt>
                <c:pt idx="5">
                  <c:v>0</c:v>
                </c:pt>
                <c:pt idx="6">
                  <c:v>0</c:v>
                </c:pt>
              </c:numCache>
            </c:numRef>
          </c:val>
          <c:extLst>
            <c:ext xmlns:c16="http://schemas.microsoft.com/office/drawing/2014/chart" uri="{C3380CC4-5D6E-409C-BE32-E72D297353CC}">
              <c16:uniqueId val="{00000001-E8C4-456C-A3F0-8A3D0191C53F}"/>
            </c:ext>
          </c:extLst>
        </c:ser>
        <c:ser>
          <c:idx val="2"/>
          <c:order val="2"/>
          <c:tx>
            <c:strRef>
              <c:f>'[PRESENTATION BP_GRAPH.xlsx]BP 2014-2021-2022 '!$A$195</c:f>
              <c:strCache>
                <c:ptCount val="1"/>
                <c:pt idx="0">
                  <c:v>Autres recettes exceptionnelles (hors cessions)</c:v>
                </c:pt>
              </c:strCache>
            </c:strRef>
          </c:tx>
          <c:spPr>
            <a:solidFill>
              <a:schemeClr val="accent3"/>
            </a:solidFill>
            <a:ln>
              <a:noFill/>
            </a:ln>
            <a:effectLst/>
            <a:sp3d/>
          </c:spPr>
          <c:invertIfNegative val="0"/>
          <c:cat>
            <c:strRef>
              <c:f>'[PRESENTATION BP_GRAPH.xlsx]BP 2014-2021-2022 '!$B$192:$H$192</c:f>
              <c:strCache>
                <c:ptCount val="7"/>
                <c:pt idx="0">
                  <c:v>CA 2013</c:v>
                </c:pt>
                <c:pt idx="1">
                  <c:v>CA 2019</c:v>
                </c:pt>
                <c:pt idx="2">
                  <c:v>CA 2021</c:v>
                </c:pt>
                <c:pt idx="3">
                  <c:v>CA 2022</c:v>
                </c:pt>
                <c:pt idx="4">
                  <c:v>BP 2023</c:v>
                </c:pt>
                <c:pt idx="5">
                  <c:v>CA 2023</c:v>
                </c:pt>
                <c:pt idx="6">
                  <c:v>BP 2024</c:v>
                </c:pt>
              </c:strCache>
            </c:strRef>
          </c:cat>
          <c:val>
            <c:numRef>
              <c:f>'[PRESENTATION BP_GRAPH.xlsx]BP 2014-2021-2022 '!$B$195:$H$195</c:f>
              <c:numCache>
                <c:formatCode>0.00</c:formatCode>
                <c:ptCount val="7"/>
                <c:pt idx="0">
                  <c:v>0</c:v>
                </c:pt>
                <c:pt idx="1">
                  <c:v>0.13</c:v>
                </c:pt>
                <c:pt idx="2">
                  <c:v>1.4E-2</c:v>
                </c:pt>
                <c:pt idx="3">
                  <c:v>0.18</c:v>
                </c:pt>
                <c:pt idx="5">
                  <c:v>0.44</c:v>
                </c:pt>
              </c:numCache>
            </c:numRef>
          </c:val>
          <c:extLst>
            <c:ext xmlns:c16="http://schemas.microsoft.com/office/drawing/2014/chart" uri="{C3380CC4-5D6E-409C-BE32-E72D297353CC}">
              <c16:uniqueId val="{00000002-E8C4-456C-A3F0-8A3D0191C53F}"/>
            </c:ext>
          </c:extLst>
        </c:ser>
        <c:dLbls>
          <c:showLegendKey val="0"/>
          <c:showVal val="0"/>
          <c:showCatName val="0"/>
          <c:showSerName val="0"/>
          <c:showPercent val="0"/>
          <c:showBubbleSize val="0"/>
        </c:dLbls>
        <c:gapWidth val="150"/>
        <c:shape val="box"/>
        <c:axId val="1496042431"/>
        <c:axId val="1496037855"/>
        <c:axId val="0"/>
      </c:bar3DChart>
      <c:catAx>
        <c:axId val="14960424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1496037855"/>
        <c:crosses val="autoZero"/>
        <c:auto val="1"/>
        <c:lblAlgn val="ctr"/>
        <c:lblOffset val="100"/>
        <c:noMultiLvlLbl val="0"/>
      </c:catAx>
      <c:valAx>
        <c:axId val="14960378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1496042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[BP2024_GRAPH_VERIF.xlsx]DF!$A$70</c:f>
              <c:strCache>
                <c:ptCount val="1"/>
                <c:pt idx="0">
                  <c:v>Charges de fonctionnement</c:v>
                </c:pt>
              </c:strCache>
            </c:strRef>
          </c:tx>
          <c:spPr>
            <a:solidFill>
              <a:schemeClr val="accent1"/>
            </a:solidFill>
            <a:ln>
              <a:noFill/>
            </a:ln>
            <a:effectLst/>
            <a:sp3d/>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[BP2024_GRAPH_VERIF.xlsx]DF!$B$69:$I$69</c:f>
              <c:strCache>
                <c:ptCount val="8"/>
                <c:pt idx="0">
                  <c:v>CA 2013</c:v>
                </c:pt>
                <c:pt idx="1">
                  <c:v>CA 2019</c:v>
                </c:pt>
                <c:pt idx="2">
                  <c:v>CA 2020</c:v>
                </c:pt>
                <c:pt idx="3">
                  <c:v>CA 2021</c:v>
                </c:pt>
                <c:pt idx="4">
                  <c:v>CA 2022</c:v>
                </c:pt>
                <c:pt idx="5">
                  <c:v>BP 2023</c:v>
                </c:pt>
                <c:pt idx="6">
                  <c:v>CA 2023</c:v>
                </c:pt>
                <c:pt idx="7">
                  <c:v>BP 2024</c:v>
                </c:pt>
              </c:strCache>
            </c:strRef>
          </c:cat>
          <c:val>
            <c:numRef>
              <c:f>[BP2024_GRAPH_VERIF.xlsx]DF!$B$70:$I$70</c:f>
              <c:numCache>
                <c:formatCode>0.00</c:formatCode>
                <c:ptCount val="8"/>
                <c:pt idx="0">
                  <c:v>31.08</c:v>
                </c:pt>
                <c:pt idx="1">
                  <c:v>28.07</c:v>
                </c:pt>
                <c:pt idx="2">
                  <c:v>26.87</c:v>
                </c:pt>
                <c:pt idx="3">
                  <c:v>27.3</c:v>
                </c:pt>
                <c:pt idx="4">
                  <c:v>28.06</c:v>
                </c:pt>
                <c:pt idx="5">
                  <c:v>29.8</c:v>
                </c:pt>
                <c:pt idx="6">
                  <c:v>29.79</c:v>
                </c:pt>
                <c:pt idx="7">
                  <c:v>30.04</c:v>
                </c:pt>
              </c:numCache>
            </c:numRef>
          </c:val>
          <c:extLst>
            <c:ext xmlns:c16="http://schemas.microsoft.com/office/drawing/2014/chart" uri="{C3380CC4-5D6E-409C-BE32-E72D297353CC}">
              <c16:uniqueId val="{00000000-4455-4C39-9494-ADF138C86E04}"/>
            </c:ext>
          </c:extLst>
        </c:ser>
        <c:ser>
          <c:idx val="1"/>
          <c:order val="1"/>
          <c:tx>
            <c:strRef>
              <c:f>[BP2024_GRAPH_VERIF.xlsx]DF!$A$71</c:f>
              <c:strCache>
                <c:ptCount val="1"/>
                <c:pt idx="0">
                  <c:v>Transfert de charges à la CUGPSEO</c:v>
                </c:pt>
              </c:strCache>
            </c:strRef>
          </c:tx>
          <c:spPr>
            <a:solidFill>
              <a:schemeClr val="accent2"/>
            </a:solidFill>
            <a:ln>
              <a:noFill/>
            </a:ln>
            <a:effectLst/>
            <a:sp3d/>
          </c:spPr>
          <c:invertIfNegative val="0"/>
          <c:dLbls>
            <c:dLbl>
              <c:idx val="0"/>
              <c:layout>
                <c:manualLayout>
                  <c:x val="4.0491117938511101E-3"/>
                  <c:y val="-2.0764027455229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55-4C39-9494-ADF138C86E04}"/>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[BP2024_GRAPH_VERIF.xlsx]DF!$B$69:$I$69</c:f>
              <c:strCache>
                <c:ptCount val="8"/>
                <c:pt idx="0">
                  <c:v>CA 2013</c:v>
                </c:pt>
                <c:pt idx="1">
                  <c:v>CA 2019</c:v>
                </c:pt>
                <c:pt idx="2">
                  <c:v>CA 2020</c:v>
                </c:pt>
                <c:pt idx="3">
                  <c:v>CA 2021</c:v>
                </c:pt>
                <c:pt idx="4">
                  <c:v>CA 2022</c:v>
                </c:pt>
                <c:pt idx="5">
                  <c:v>BP 2023</c:v>
                </c:pt>
                <c:pt idx="6">
                  <c:v>CA 2023</c:v>
                </c:pt>
                <c:pt idx="7">
                  <c:v>BP 2024</c:v>
                </c:pt>
              </c:strCache>
            </c:strRef>
          </c:cat>
          <c:val>
            <c:numRef>
              <c:f>[BP2024_GRAPH_VERIF.xlsx]DF!$B$71:$I$71</c:f>
              <c:numCache>
                <c:formatCode>General</c:formatCode>
                <c:ptCount val="8"/>
                <c:pt idx="0">
                  <c:v>3.38</c:v>
                </c:pt>
              </c:numCache>
            </c:numRef>
          </c:val>
          <c:extLst>
            <c:ext xmlns:c16="http://schemas.microsoft.com/office/drawing/2014/chart" uri="{C3380CC4-5D6E-409C-BE32-E72D297353CC}">
              <c16:uniqueId val="{00000001-4455-4C39-9494-ADF138C86E04}"/>
            </c:ext>
          </c:extLst>
        </c:ser>
        <c:dLbls>
          <c:showLegendKey val="0"/>
          <c:showVal val="0"/>
          <c:showCatName val="0"/>
          <c:showSerName val="0"/>
          <c:showPercent val="0"/>
          <c:showBubbleSize val="0"/>
        </c:dLbls>
        <c:gapWidth val="150"/>
        <c:shape val="box"/>
        <c:axId val="432018792"/>
        <c:axId val="432019120"/>
        <c:axId val="0"/>
      </c:bar3DChart>
      <c:catAx>
        <c:axId val="432018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432019120"/>
        <c:crosses val="autoZero"/>
        <c:auto val="1"/>
        <c:lblAlgn val="ctr"/>
        <c:lblOffset val="100"/>
        <c:noMultiLvlLbl val="0"/>
      </c:catAx>
      <c:valAx>
        <c:axId val="432019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432018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[BP2024_GRAPH_VERIF.xlsx]DF!$A$97</c:f>
              <c:strCache>
                <c:ptCount val="1"/>
                <c:pt idx="0">
                  <c:v>Charges à caractère général </c:v>
                </c:pt>
              </c:strCache>
            </c:strRef>
          </c:tx>
          <c:spPr>
            <a:solidFill>
              <a:schemeClr val="accent1"/>
            </a:solidFill>
            <a:ln>
              <a:noFill/>
            </a:ln>
            <a:effectLst/>
            <a:sp3d/>
          </c:spPr>
          <c:invertIfNegative val="0"/>
          <c:dLbls>
            <c:spPr>
              <a:solidFill>
                <a:schemeClr val="accent1"/>
              </a:solidFill>
              <a:ln>
                <a:solidFill>
                  <a:schemeClr val="accent1"/>
                </a:solid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[BP2024_GRAPH_VERIF.xlsx]DF!$B$96:$H$96</c:f>
              <c:strCache>
                <c:ptCount val="7"/>
                <c:pt idx="0">
                  <c:v>CA2013</c:v>
                </c:pt>
                <c:pt idx="1">
                  <c:v>CA 2019</c:v>
                </c:pt>
                <c:pt idx="2">
                  <c:v>CA 2021</c:v>
                </c:pt>
                <c:pt idx="3">
                  <c:v>CA 2022</c:v>
                </c:pt>
                <c:pt idx="4">
                  <c:v>BP 2023</c:v>
                </c:pt>
                <c:pt idx="5">
                  <c:v>CA 2023</c:v>
                </c:pt>
                <c:pt idx="6">
                  <c:v>BP2024</c:v>
                </c:pt>
              </c:strCache>
            </c:strRef>
          </c:cat>
          <c:val>
            <c:numRef>
              <c:f>[BP2024_GRAPH_VERIF.xlsx]DF!$B$97:$H$97</c:f>
              <c:numCache>
                <c:formatCode>General</c:formatCode>
                <c:ptCount val="7"/>
                <c:pt idx="0">
                  <c:v>7.64</c:v>
                </c:pt>
                <c:pt idx="1">
                  <c:v>6.14</c:v>
                </c:pt>
                <c:pt idx="2">
                  <c:v>5.69</c:v>
                </c:pt>
                <c:pt idx="3">
                  <c:v>5.9</c:v>
                </c:pt>
                <c:pt idx="4">
                  <c:v>6.7</c:v>
                </c:pt>
                <c:pt idx="5">
                  <c:v>6.89</c:v>
                </c:pt>
                <c:pt idx="6">
                  <c:v>7.17</c:v>
                </c:pt>
              </c:numCache>
            </c:numRef>
          </c:val>
          <c:extLst>
            <c:ext xmlns:c16="http://schemas.microsoft.com/office/drawing/2014/chart" uri="{C3380CC4-5D6E-409C-BE32-E72D297353CC}">
              <c16:uniqueId val="{00000000-6EF6-4097-ABD9-5B520842B811}"/>
            </c:ext>
          </c:extLst>
        </c:ser>
        <c:ser>
          <c:idx val="1"/>
          <c:order val="1"/>
          <c:tx>
            <c:strRef>
              <c:f>[BP2024_GRAPH_VERIF.xlsx]DF!$A$98</c:f>
              <c:strCache>
                <c:ptCount val="1"/>
                <c:pt idx="0">
                  <c:v>Transfert à la CUGPSEO</c:v>
                </c:pt>
              </c:strCache>
            </c:strRef>
          </c:tx>
          <c:spPr>
            <a:solidFill>
              <a:schemeClr val="accent2"/>
            </a:solidFill>
            <a:ln>
              <a:noFill/>
            </a:ln>
            <a:effectLst/>
            <a:sp3d/>
          </c:spPr>
          <c:invertIfNegative val="0"/>
          <c:cat>
            <c:strRef>
              <c:f>[BP2024_GRAPH_VERIF.xlsx]DF!$B$96:$H$96</c:f>
              <c:strCache>
                <c:ptCount val="7"/>
                <c:pt idx="0">
                  <c:v>CA2013</c:v>
                </c:pt>
                <c:pt idx="1">
                  <c:v>CA 2019</c:v>
                </c:pt>
                <c:pt idx="2">
                  <c:v>CA 2021</c:v>
                </c:pt>
                <c:pt idx="3">
                  <c:v>CA 2022</c:v>
                </c:pt>
                <c:pt idx="4">
                  <c:v>BP 2023</c:v>
                </c:pt>
                <c:pt idx="5">
                  <c:v>CA 2023</c:v>
                </c:pt>
                <c:pt idx="6">
                  <c:v>BP2024</c:v>
                </c:pt>
              </c:strCache>
            </c:strRef>
          </c:cat>
          <c:val>
            <c:numRef>
              <c:f>[BP2024_GRAPH_VERIF.xlsx]DF!$B$98:$H$98</c:f>
              <c:numCache>
                <c:formatCode>General</c:formatCode>
                <c:ptCount val="7"/>
                <c:pt idx="0">
                  <c:v>2.87</c:v>
                </c:pt>
              </c:numCache>
            </c:numRef>
          </c:val>
          <c:extLst>
            <c:ext xmlns:c16="http://schemas.microsoft.com/office/drawing/2014/chart" uri="{C3380CC4-5D6E-409C-BE32-E72D297353CC}">
              <c16:uniqueId val="{00000001-6EF6-4097-ABD9-5B520842B811}"/>
            </c:ext>
          </c:extLst>
        </c:ser>
        <c:dLbls>
          <c:showLegendKey val="0"/>
          <c:showVal val="0"/>
          <c:showCatName val="0"/>
          <c:showSerName val="0"/>
          <c:showPercent val="0"/>
          <c:showBubbleSize val="0"/>
        </c:dLbls>
        <c:gapWidth val="150"/>
        <c:shape val="box"/>
        <c:axId val="402343088"/>
        <c:axId val="402342760"/>
        <c:axId val="0"/>
      </c:bar3DChart>
      <c:catAx>
        <c:axId val="402343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crossAx val="402342760"/>
        <c:crosses val="autoZero"/>
        <c:auto val="1"/>
        <c:lblAlgn val="ctr"/>
        <c:lblOffset val="100"/>
        <c:noMultiLvlLbl val="0"/>
      </c:catAx>
      <c:valAx>
        <c:axId val="40234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fr-FR"/>
          </a:p>
        </c:txPr>
        <c:crossAx val="40234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[BP2024_GRAPH_VERIF.xlsx]DF!$A$121</c:f>
              <c:strCache>
                <c:ptCount val="1"/>
                <c:pt idx="0">
                  <c:v>Masse salariale</c:v>
                </c:pt>
              </c:strCache>
            </c:strRef>
          </c:tx>
          <c:spPr>
            <a:solidFill>
              <a:schemeClr val="accent1"/>
            </a:solidFill>
            <a:ln>
              <a:noFill/>
            </a:ln>
            <a:effectLst/>
            <a:sp3d/>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[BP2024_GRAPH_VERIF.xlsx]DF!$B$120:$H$120</c:f>
              <c:strCache>
                <c:ptCount val="7"/>
                <c:pt idx="0">
                  <c:v>CA 2013</c:v>
                </c:pt>
                <c:pt idx="1">
                  <c:v>CA 2019</c:v>
                </c:pt>
                <c:pt idx="2">
                  <c:v>CA 2021</c:v>
                </c:pt>
                <c:pt idx="3">
                  <c:v>CA 2022</c:v>
                </c:pt>
                <c:pt idx="4">
                  <c:v>BP 2023</c:v>
                </c:pt>
                <c:pt idx="5">
                  <c:v>CA2023</c:v>
                </c:pt>
                <c:pt idx="6">
                  <c:v>BP2024</c:v>
                </c:pt>
              </c:strCache>
            </c:strRef>
          </c:cat>
          <c:val>
            <c:numRef>
              <c:f>[BP2024_GRAPH_VERIF.xlsx]DF!$B$121:$H$121</c:f>
              <c:numCache>
                <c:formatCode>General</c:formatCode>
                <c:ptCount val="7"/>
                <c:pt idx="0">
                  <c:v>18.55</c:v>
                </c:pt>
                <c:pt idx="1">
                  <c:v>18.420000000000002</c:v>
                </c:pt>
                <c:pt idx="2">
                  <c:v>18.100000000000001</c:v>
                </c:pt>
                <c:pt idx="3">
                  <c:v>18.100000000000001</c:v>
                </c:pt>
                <c:pt idx="4">
                  <c:v>18.099999999999998</c:v>
                </c:pt>
                <c:pt idx="5">
                  <c:v>18.099999999999998</c:v>
                </c:pt>
                <c:pt idx="6">
                  <c:v>18.899999999999999</c:v>
                </c:pt>
              </c:numCache>
            </c:numRef>
          </c:val>
          <c:extLst>
            <c:ext xmlns:c16="http://schemas.microsoft.com/office/drawing/2014/chart" uri="{C3380CC4-5D6E-409C-BE32-E72D297353CC}">
              <c16:uniqueId val="{00000000-A610-4FF3-8E07-1909C9F47394}"/>
            </c:ext>
          </c:extLst>
        </c:ser>
        <c:ser>
          <c:idx val="1"/>
          <c:order val="1"/>
          <c:tx>
            <c:strRef>
              <c:f>[BP2024_GRAPH_VERIF.xlsx]DF!$A$122</c:f>
              <c:strCache>
                <c:ptCount val="1"/>
                <c:pt idx="0">
                  <c:v>Mesures gouvernementales</c:v>
                </c:pt>
              </c:strCache>
            </c:strRef>
          </c:tx>
          <c:spPr>
            <a:solidFill>
              <a:schemeClr val="accent2"/>
            </a:solidFill>
            <a:ln>
              <a:noFill/>
            </a:ln>
            <a:effectLst/>
            <a:sp3d/>
          </c:spPr>
          <c:invertIfNegative val="0"/>
          <c:dLbls>
            <c:spPr>
              <a:solidFill>
                <a:schemeClr val="accent2"/>
              </a:solidFill>
              <a:ln>
                <a:solidFill>
                  <a:schemeClr val="accent2"/>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[BP2024_GRAPH_VERIF.xlsx]DF!$B$120:$H$120</c:f>
              <c:strCache>
                <c:ptCount val="7"/>
                <c:pt idx="0">
                  <c:v>CA 2013</c:v>
                </c:pt>
                <c:pt idx="1">
                  <c:v>CA 2019</c:v>
                </c:pt>
                <c:pt idx="2">
                  <c:v>CA 2021</c:v>
                </c:pt>
                <c:pt idx="3">
                  <c:v>CA 2022</c:v>
                </c:pt>
                <c:pt idx="4">
                  <c:v>BP 2023</c:v>
                </c:pt>
                <c:pt idx="5">
                  <c:v>CA2023</c:v>
                </c:pt>
                <c:pt idx="6">
                  <c:v>BP2024</c:v>
                </c:pt>
              </c:strCache>
            </c:strRef>
          </c:cat>
          <c:val>
            <c:numRef>
              <c:f>[BP2024_GRAPH_VERIF.xlsx]DF!$B$122:$H$122</c:f>
              <c:numCache>
                <c:formatCode>General</c:formatCode>
                <c:ptCount val="7"/>
                <c:pt idx="1">
                  <c:v>0.18</c:v>
                </c:pt>
                <c:pt idx="2">
                  <c:v>0.2</c:v>
                </c:pt>
                <c:pt idx="3">
                  <c:v>0.5</c:v>
                </c:pt>
                <c:pt idx="4">
                  <c:v>0.8</c:v>
                </c:pt>
                <c:pt idx="5">
                  <c:v>0.8</c:v>
                </c:pt>
                <c:pt idx="6">
                  <c:v>0.3</c:v>
                </c:pt>
              </c:numCache>
            </c:numRef>
          </c:val>
          <c:extLst>
            <c:ext xmlns:c16="http://schemas.microsoft.com/office/drawing/2014/chart" uri="{C3380CC4-5D6E-409C-BE32-E72D297353CC}">
              <c16:uniqueId val="{00000001-A610-4FF3-8E07-1909C9F47394}"/>
            </c:ext>
          </c:extLst>
        </c:ser>
        <c:ser>
          <c:idx val="2"/>
          <c:order val="2"/>
          <c:tx>
            <c:strRef>
              <c:f>[BP2024_GRAPH_VERIF.xlsx]DF!$A$123</c:f>
              <c:strCache>
                <c:ptCount val="1"/>
                <c:pt idx="0">
                  <c:v>Neutralisation personnel transféré à la CUGPSEO</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[BP2024_GRAPH_VERIF.xlsx]DF!$B$120:$H$120</c:f>
              <c:strCache>
                <c:ptCount val="7"/>
                <c:pt idx="0">
                  <c:v>CA 2013</c:v>
                </c:pt>
                <c:pt idx="1">
                  <c:v>CA 2019</c:v>
                </c:pt>
                <c:pt idx="2">
                  <c:v>CA 2021</c:v>
                </c:pt>
                <c:pt idx="3">
                  <c:v>CA 2022</c:v>
                </c:pt>
                <c:pt idx="4">
                  <c:v>BP 2023</c:v>
                </c:pt>
                <c:pt idx="5">
                  <c:v>CA2023</c:v>
                </c:pt>
                <c:pt idx="6">
                  <c:v>BP2024</c:v>
                </c:pt>
              </c:strCache>
            </c:strRef>
          </c:cat>
          <c:val>
            <c:numRef>
              <c:f>[BP2024_GRAPH_VERIF.xlsx]DF!$B$123:$H$123</c:f>
              <c:numCache>
                <c:formatCode>General</c:formatCode>
                <c:ptCount val="7"/>
                <c:pt idx="0">
                  <c:v>0.51</c:v>
                </c:pt>
              </c:numCache>
            </c:numRef>
          </c:val>
          <c:extLst>
            <c:ext xmlns:c16="http://schemas.microsoft.com/office/drawing/2014/chart" uri="{C3380CC4-5D6E-409C-BE32-E72D297353CC}">
              <c16:uniqueId val="{00000002-A610-4FF3-8E07-1909C9F47394}"/>
            </c:ext>
          </c:extLst>
        </c:ser>
        <c:dLbls>
          <c:showLegendKey val="0"/>
          <c:showVal val="0"/>
          <c:showCatName val="0"/>
          <c:showSerName val="0"/>
          <c:showPercent val="0"/>
          <c:showBubbleSize val="0"/>
        </c:dLbls>
        <c:gapWidth val="150"/>
        <c:shape val="box"/>
        <c:axId val="502647240"/>
        <c:axId val="502646912"/>
        <c:axId val="0"/>
      </c:bar3DChart>
      <c:catAx>
        <c:axId val="502647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502646912"/>
        <c:crosses val="autoZero"/>
        <c:auto val="1"/>
        <c:lblAlgn val="ctr"/>
        <c:lblOffset val="100"/>
        <c:noMultiLvlLbl val="0"/>
      </c:catAx>
      <c:valAx>
        <c:axId val="50264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crossAx val="502647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0.58234</cdr:x>
      <cdr:y>0.8472</cdr:y>
    </cdr:from>
    <cdr:to>
      <cdr:x>0.9923</cdr:x>
      <cdr:y>1</cdr:y>
    </cdr:to>
    <cdr:sp macro="" textlink="">
      <cdr:nvSpPr>
        <cdr:cNvPr id="3" name="ZoneTexte 2"/>
        <cdr:cNvSpPr txBox="1"/>
      </cdr:nvSpPr>
      <cdr:spPr>
        <a:xfrm xmlns:a="http://schemas.openxmlformats.org/drawingml/2006/main">
          <a:off x="6332220" y="4182597"/>
          <a:ext cx="4457700" cy="754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0.28112</cdr:x>
      <cdr:y>0.0868</cdr:y>
    </cdr:from>
    <cdr:to>
      <cdr:x>0.38889</cdr:x>
      <cdr:y>0.20263</cdr:y>
    </cdr:to>
    <cdr:sp macro="" textlink="">
      <cdr:nvSpPr>
        <cdr:cNvPr id="3" name="Ellipse 2"/>
        <cdr:cNvSpPr/>
      </cdr:nvSpPr>
      <cdr:spPr>
        <a:xfrm xmlns:a="http://schemas.openxmlformats.org/drawingml/2006/main" rot="537798">
          <a:off x="2645205" y="371617"/>
          <a:ext cx="1014011" cy="495914"/>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0.82602</cdr:x>
      <cdr:y>0.02376</cdr:y>
    </cdr:from>
    <cdr:to>
      <cdr:x>0.85972</cdr:x>
      <cdr:y>0.08921</cdr:y>
    </cdr:to>
    <cdr:sp macro="" textlink="">
      <cdr:nvSpPr>
        <cdr:cNvPr id="2" name="ZoneTexte 1"/>
        <cdr:cNvSpPr txBox="1"/>
      </cdr:nvSpPr>
      <cdr:spPr>
        <a:xfrm xmlns:a="http://schemas.openxmlformats.org/drawingml/2006/main">
          <a:off x="7772400" y="101748"/>
          <a:ext cx="317090" cy="280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0.2776</cdr:x>
      <cdr:y>0.10664</cdr:y>
    </cdr:from>
    <cdr:to>
      <cdr:x>0.42415</cdr:x>
      <cdr:y>0.19069</cdr:y>
    </cdr:to>
    <cdr:sp macro="" textlink="">
      <cdr:nvSpPr>
        <cdr:cNvPr id="4" name="ZoneTexte 3"/>
        <cdr:cNvSpPr txBox="1"/>
      </cdr:nvSpPr>
      <cdr:spPr>
        <a:xfrm xmlns:a="http://schemas.openxmlformats.org/drawingml/2006/main" rot="447156">
          <a:off x="2612076" y="456578"/>
          <a:ext cx="1378974" cy="3598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000" b="1" dirty="0" smtClean="0">
              <a:solidFill>
                <a:srgbClr val="FF0000"/>
              </a:solidFill>
            </a:rPr>
            <a:t>-1,29M€</a:t>
          </a:r>
          <a:endParaRPr lang="fr-FR" sz="20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0.71349</cdr:x>
      <cdr:y>0.32155</cdr:y>
    </cdr:from>
    <cdr:to>
      <cdr:x>0.87642</cdr:x>
      <cdr:y>0.5</cdr:y>
    </cdr:to>
    <cdr:cxnSp macro="">
      <cdr:nvCxnSpPr>
        <cdr:cNvPr id="3" name="Connecteur droit avec flèche 2"/>
        <cdr:cNvCxnSpPr/>
      </cdr:nvCxnSpPr>
      <cdr:spPr>
        <a:xfrm xmlns:a="http://schemas.openxmlformats.org/drawingml/2006/main">
          <a:off x="7385116" y="1353877"/>
          <a:ext cx="1686339" cy="751346"/>
        </a:xfrm>
        <a:prstGeom xmlns:a="http://schemas.openxmlformats.org/drawingml/2006/main" prst="straightConnector1">
          <a:avLst/>
        </a:prstGeom>
        <a:ln xmlns:a="http://schemas.openxmlformats.org/drawingml/2006/main" w="127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0.78473</cdr:x>
      <cdr:y>0.33117</cdr:y>
    </cdr:from>
    <cdr:to>
      <cdr:x>0.85692</cdr:x>
      <cdr:y>0.42905</cdr:y>
    </cdr:to>
    <cdr:sp macro="" textlink="">
      <cdr:nvSpPr>
        <cdr:cNvPr id="4" name="Ellipse 3"/>
        <cdr:cNvSpPr/>
      </cdr:nvSpPr>
      <cdr:spPr>
        <a:xfrm xmlns:a="http://schemas.openxmlformats.org/drawingml/2006/main" rot="1712907">
          <a:off x="8122454" y="1394375"/>
          <a:ext cx="747216" cy="412123"/>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0.82648</cdr:x>
      <cdr:y>0.38751</cdr:y>
    </cdr:from>
    <cdr:to>
      <cdr:x>0.91483</cdr:x>
      <cdr:y>0.60469</cdr:y>
    </cdr:to>
    <cdr:sp macro="" textlink="">
      <cdr:nvSpPr>
        <cdr:cNvPr id="5" name="ZoneTexte 4"/>
        <cdr:cNvSpPr txBox="1"/>
      </cdr:nvSpPr>
      <cdr:spPr>
        <a:xfrm xmlns:a="http://schemas.openxmlformats.org/drawingml/2006/main">
          <a:off x="8554620" y="1631606"/>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0.77894</cdr:x>
      <cdr:y>0.33271</cdr:y>
    </cdr:from>
    <cdr:to>
      <cdr:x>0.85427</cdr:x>
      <cdr:y>0.44224</cdr:y>
    </cdr:to>
    <cdr:sp macro="" textlink="">
      <cdr:nvSpPr>
        <cdr:cNvPr id="6" name="ZoneTexte 5"/>
        <cdr:cNvSpPr txBox="1"/>
      </cdr:nvSpPr>
      <cdr:spPr>
        <a:xfrm xmlns:a="http://schemas.openxmlformats.org/drawingml/2006/main" rot="2291377">
          <a:off x="8062503" y="1400848"/>
          <a:ext cx="779741" cy="461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smtClean="0">
              <a:solidFill>
                <a:srgbClr val="FF0000"/>
              </a:solidFill>
            </a:rPr>
            <a:t>-</a:t>
          </a:r>
          <a:r>
            <a:rPr lang="fr-FR" sz="1600" b="1" dirty="0" smtClean="0">
              <a:solidFill>
                <a:srgbClr val="FF0000"/>
              </a:solidFill>
            </a:rPr>
            <a:t>1,5M€</a:t>
          </a:r>
          <a:endParaRPr lang="fr-FR" sz="16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0.05808</cdr:x>
      <cdr:y>0.70162</cdr:y>
    </cdr:from>
    <cdr:to>
      <cdr:x>0.90916</cdr:x>
      <cdr:y>0.72118</cdr:y>
    </cdr:to>
    <cdr:cxnSp macro="">
      <cdr:nvCxnSpPr>
        <cdr:cNvPr id="3" name="Connecteur droit avec flèche 2"/>
        <cdr:cNvCxnSpPr/>
      </cdr:nvCxnSpPr>
      <cdr:spPr>
        <a:xfrm xmlns:a="http://schemas.openxmlformats.org/drawingml/2006/main" flipV="1">
          <a:off x="579811" y="2868518"/>
          <a:ext cx="8495609" cy="79989"/>
        </a:xfrm>
        <a:prstGeom xmlns:a="http://schemas.openxmlformats.org/drawingml/2006/main" prst="straightConnector1">
          <a:avLst/>
        </a:prstGeom>
        <a:ln xmlns:a="http://schemas.openxmlformats.org/drawingml/2006/main" w="254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0.73116</cdr:x>
      <cdr:y>0.52981</cdr:y>
    </cdr:from>
    <cdr:to>
      <cdr:x>0.89964</cdr:x>
      <cdr:y>0.61386</cdr:y>
    </cdr:to>
    <cdr:sp macro="" textlink="">
      <cdr:nvSpPr>
        <cdr:cNvPr id="12" name="ZoneTexte 11"/>
        <cdr:cNvSpPr txBox="1"/>
      </cdr:nvSpPr>
      <cdr:spPr>
        <a:xfrm xmlns:a="http://schemas.openxmlformats.org/drawingml/2006/main">
          <a:off x="7688580" y="2305367"/>
          <a:ext cx="177165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3844" cy="3395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660" y="0"/>
            <a:ext cx="4303844" cy="339527"/>
          </a:xfrm>
          <a:prstGeom prst="rect">
            <a:avLst/>
          </a:prstGeom>
        </p:spPr>
        <p:txBody>
          <a:bodyPr vert="horz" lIns="91440" tIns="45720" rIns="91440" bIns="45720" rtlCol="0"/>
          <a:lstStyle>
            <a:lvl1pPr algn="r">
              <a:defRPr sz="1200"/>
            </a:lvl1pPr>
          </a:lstStyle>
          <a:p>
            <a:fld id="{3784A441-78F4-486D-BFCD-A1D8591FD33F}" type="datetimeFigureOut">
              <a:rPr lang="fr-FR" smtClean="0"/>
              <a:pPr/>
              <a:t>09/04/2024</a:t>
            </a:fld>
            <a:endParaRPr lang="fr-FR"/>
          </a:p>
        </p:txBody>
      </p:sp>
      <p:sp>
        <p:nvSpPr>
          <p:cNvPr id="4" name="Espace réservé du pied de page 3"/>
          <p:cNvSpPr>
            <a:spLocks noGrp="1"/>
          </p:cNvSpPr>
          <p:nvPr>
            <p:ph type="ftr" sz="quarter" idx="2"/>
          </p:nvPr>
        </p:nvSpPr>
        <p:spPr>
          <a:xfrm>
            <a:off x="1" y="6458648"/>
            <a:ext cx="4303844" cy="33952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660" y="6458648"/>
            <a:ext cx="4303844" cy="339527"/>
          </a:xfrm>
          <a:prstGeom prst="rect">
            <a:avLst/>
          </a:prstGeom>
        </p:spPr>
        <p:txBody>
          <a:bodyPr vert="horz" lIns="91440" tIns="45720" rIns="91440" bIns="45720" rtlCol="0" anchor="b"/>
          <a:lstStyle>
            <a:lvl1pPr algn="r">
              <a:defRPr sz="1200"/>
            </a:lvl1pPr>
          </a:lstStyle>
          <a:p>
            <a:fld id="{2D93B894-BEC7-4383-8041-EB1378D629C7}"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3844" cy="3395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3660" y="0"/>
            <a:ext cx="4303844" cy="339527"/>
          </a:xfrm>
          <a:prstGeom prst="rect">
            <a:avLst/>
          </a:prstGeom>
        </p:spPr>
        <p:txBody>
          <a:bodyPr vert="horz" lIns="91440" tIns="45720" rIns="91440" bIns="45720" rtlCol="0"/>
          <a:lstStyle>
            <a:lvl1pPr algn="r">
              <a:defRPr sz="1200"/>
            </a:lvl1pPr>
          </a:lstStyle>
          <a:p>
            <a:fld id="{BE0FE3E5-40AE-41C5-B56F-ED9458451E66}" type="datetimeFigureOut">
              <a:rPr lang="fr-FR" smtClean="0"/>
              <a:pPr/>
              <a:t>09/04/2024</a:t>
            </a:fld>
            <a:endParaRPr lang="fr-FR"/>
          </a:p>
        </p:txBody>
      </p:sp>
      <p:sp>
        <p:nvSpPr>
          <p:cNvPr id="4" name="Espace réservé de l'image des diapositives 3"/>
          <p:cNvSpPr>
            <a:spLocks noGrp="1" noRot="1" noChangeAspect="1"/>
          </p:cNvSpPr>
          <p:nvPr>
            <p:ph type="sldImg" idx="2"/>
          </p:nvPr>
        </p:nvSpPr>
        <p:spPr>
          <a:xfrm>
            <a:off x="2698750" y="509588"/>
            <a:ext cx="4532313"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3908" y="3229868"/>
            <a:ext cx="7942001" cy="3059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8648"/>
            <a:ext cx="4303844" cy="33952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660" y="6458648"/>
            <a:ext cx="4303844" cy="339527"/>
          </a:xfrm>
          <a:prstGeom prst="rect">
            <a:avLst/>
          </a:prstGeom>
        </p:spPr>
        <p:txBody>
          <a:bodyPr vert="horz" lIns="91440" tIns="45720" rIns="91440" bIns="45720" rtlCol="0" anchor="b"/>
          <a:lstStyle>
            <a:lvl1pPr algn="r">
              <a:defRPr sz="1200"/>
            </a:lvl1pPr>
          </a:lstStyle>
          <a:p>
            <a:fld id="{FB17D3B5-51C0-447D-810A-1CB74E1E794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1</a:t>
            </a:fld>
            <a:endParaRPr lang="fr-FR"/>
          </a:p>
        </p:txBody>
      </p:sp>
    </p:spTree>
    <p:extLst>
      <p:ext uri="{BB962C8B-B14F-4D97-AF65-F5344CB8AC3E}">
        <p14:creationId xmlns:p14="http://schemas.microsoft.com/office/powerpoint/2010/main" val="61853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4</a:t>
            </a:fld>
            <a:endParaRPr lang="fr-FR"/>
          </a:p>
        </p:txBody>
      </p:sp>
    </p:spTree>
    <p:extLst>
      <p:ext uri="{BB962C8B-B14F-4D97-AF65-F5344CB8AC3E}">
        <p14:creationId xmlns:p14="http://schemas.microsoft.com/office/powerpoint/2010/main" val="412847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12</a:t>
            </a:fld>
            <a:endParaRPr lang="fr-FR"/>
          </a:p>
        </p:txBody>
      </p:sp>
    </p:spTree>
    <p:extLst>
      <p:ext uri="{BB962C8B-B14F-4D97-AF65-F5344CB8AC3E}">
        <p14:creationId xmlns:p14="http://schemas.microsoft.com/office/powerpoint/2010/main" val="120909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20</a:t>
            </a:fld>
            <a:endParaRPr lang="fr-FR"/>
          </a:p>
        </p:txBody>
      </p:sp>
    </p:spTree>
    <p:extLst>
      <p:ext uri="{BB962C8B-B14F-4D97-AF65-F5344CB8AC3E}">
        <p14:creationId xmlns:p14="http://schemas.microsoft.com/office/powerpoint/2010/main" val="169295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22</a:t>
            </a:fld>
            <a:endParaRPr lang="fr-FR"/>
          </a:p>
        </p:txBody>
      </p:sp>
    </p:spTree>
    <p:extLst>
      <p:ext uri="{BB962C8B-B14F-4D97-AF65-F5344CB8AC3E}">
        <p14:creationId xmlns:p14="http://schemas.microsoft.com/office/powerpoint/2010/main" val="305355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31</a:t>
            </a:fld>
            <a:endParaRPr lang="fr-FR"/>
          </a:p>
        </p:txBody>
      </p:sp>
    </p:spTree>
    <p:extLst>
      <p:ext uri="{BB962C8B-B14F-4D97-AF65-F5344CB8AC3E}">
        <p14:creationId xmlns:p14="http://schemas.microsoft.com/office/powerpoint/2010/main" val="363900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32</a:t>
            </a:fld>
            <a:endParaRPr lang="fr-FR"/>
          </a:p>
        </p:txBody>
      </p:sp>
    </p:spTree>
    <p:extLst>
      <p:ext uri="{BB962C8B-B14F-4D97-AF65-F5344CB8AC3E}">
        <p14:creationId xmlns:p14="http://schemas.microsoft.com/office/powerpoint/2010/main" val="27374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17D3B5-51C0-447D-810A-1CB74E1E7944}" type="slidenum">
              <a:rPr lang="fr-FR" smtClean="0"/>
              <a:pPr/>
              <a:t>33</a:t>
            </a:fld>
            <a:endParaRPr lang="fr-FR"/>
          </a:p>
        </p:txBody>
      </p:sp>
    </p:spTree>
    <p:extLst>
      <p:ext uri="{BB962C8B-B14F-4D97-AF65-F5344CB8AC3E}">
        <p14:creationId xmlns:p14="http://schemas.microsoft.com/office/powerpoint/2010/main" val="105770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pour modifier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A8241F8-1A02-4690-8E49-4FCDE803F5D2}" type="datetime1">
              <a:rPr lang="fr-FR" smtClean="0"/>
              <a:pPr/>
              <a:t>09/04/2024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3576D5-FC72-4762-BF8E-FD27A3286021}" type="datetime1">
              <a:rPr lang="fr-FR" smtClean="0"/>
              <a:pPr/>
              <a:t>09/04/2024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1DCF47-9572-4F11-A479-90962B34C2E7}" type="datetime1">
              <a:rPr lang="fr-FR" smtClean="0"/>
              <a:pPr/>
              <a:t>09/04/2024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7BB262-86ED-4AB9-A188-F47E2D3F880B}" type="datetime1">
              <a:rPr lang="fr-FR" smtClean="0"/>
              <a:pPr/>
              <a:t>09/04/2024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pour modifier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8F84D51-79E6-4AD6-B40F-E2C8E263A0BD}" type="datetime1">
              <a:rPr lang="fr-FR" smtClean="0"/>
              <a:pPr/>
              <a:t>09/04/2024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5976706-9F48-4EB7-9A20-7C890117C817}" type="datetime1">
              <a:rPr lang="fr-FR" smtClean="0"/>
              <a:pPr/>
              <a:t>09/04/2024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pour modifier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3BD68A9-2F6F-48D0-9CA3-C94D228A04F5}" type="datetime1">
              <a:rPr lang="fr-FR" smtClean="0"/>
              <a:pPr/>
              <a:t>09/04/2024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5D55351-E8C4-433D-A757-CF6CA8BA67AA}" type="datetime1">
              <a:rPr lang="fr-FR" smtClean="0"/>
              <a:pPr/>
              <a:t>09/04/2024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9C2F42-9FF8-4A5D-B857-D6FF08C5C931}" type="datetime1">
              <a:rPr lang="fr-FR" smtClean="0"/>
              <a:pPr/>
              <a:t>09/04/2024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pour modifier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C4EDF6-BEE8-489F-8EE0-07A44B24AD50}" type="datetime1">
              <a:rPr lang="fr-FR" smtClean="0"/>
              <a:pPr/>
              <a:t>09/04/2024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pour modifier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515B2A8-2BD8-4571-955F-7D4B11ECF40C}" type="datetime1">
              <a:rPr lang="fr-FR" smtClean="0"/>
              <a:pPr/>
              <a:t>09/04/2024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56EF1C-F198-C842-A66B-4871C88B583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82A67-A746-4410-A845-AC6F5C9D822D}" type="datetime1">
              <a:rPr lang="fr-FR" smtClean="0"/>
              <a:pPr/>
              <a:t>09/04/2024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6EF1C-F198-C842-A66B-4871C88B5830}" type="slidenum">
              <a:rPr lang="fr-FR" smtClean="0"/>
              <a:pPr/>
              <a:t>‹N°›</a:t>
            </a:fld>
            <a:endParaRPr lang="fr-FR"/>
          </a:p>
        </p:txBody>
      </p:sp>
    </p:spTree>
    <p:extLst>
      <p:ext uri="{BB962C8B-B14F-4D97-AF65-F5344CB8AC3E}">
        <p14:creationId xmlns:p14="http://schemas.microsoft.com/office/powerpoint/2010/main" val="704320477"/>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5.png"/><Relationship Id="rId5" Type="http://schemas.openxmlformats.org/officeDocument/2006/relationships/chart" Target="../charts/char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2.png"/><Relationship Id="rId5" Type="http://schemas.openxmlformats.org/officeDocument/2006/relationships/chart" Target="../charts/char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chart" Target="../charts/char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5.png"/><Relationship Id="rId5" Type="http://schemas.openxmlformats.org/officeDocument/2006/relationships/chart" Target="../charts/char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9.png"/><Relationship Id="rId5" Type="http://schemas.openxmlformats.org/officeDocument/2006/relationships/chart" Target="../charts/chart1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image" Target="../media/image2.png"/><Relationship Id="rId5" Type="http://schemas.openxmlformats.org/officeDocument/2006/relationships/chart" Target="../charts/chart11.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32.xml"/><Relationship Id="rId6" Type="http://schemas.openxmlformats.org/officeDocument/2006/relationships/image" Target="../media/image2.png"/><Relationship Id="rId5" Type="http://schemas.openxmlformats.org/officeDocument/2006/relationships/chart" Target="../charts/chart1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2.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5.png"/><Relationship Id="rId5" Type="http://schemas.openxmlformats.org/officeDocument/2006/relationships/chart" Target="../charts/char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382555" y="1846679"/>
            <a:ext cx="11374016" cy="204561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a:solidFill>
                  <a:srgbClr val="0087B4"/>
                </a:solidFill>
                <a:latin typeface="Arial" charset="0"/>
                <a:ea typeface="Arial" charset="0"/>
                <a:cs typeface="Arial" charset="0"/>
              </a:rPr>
              <a:t>Présentation du Budget </a:t>
            </a:r>
            <a:r>
              <a:rPr lang="fr-FR" sz="4400" b="1" dirty="0" smtClean="0">
                <a:solidFill>
                  <a:srgbClr val="0087B4"/>
                </a:solidFill>
                <a:latin typeface="Arial" charset="0"/>
                <a:ea typeface="Arial" charset="0"/>
                <a:cs typeface="Arial" charset="0"/>
              </a:rPr>
              <a:t>2024 </a:t>
            </a:r>
            <a:endParaRPr lang="fr-FR" sz="4400" b="1" dirty="0">
              <a:solidFill>
                <a:srgbClr val="0087B4"/>
              </a:solidFill>
              <a:latin typeface="Arial" charset="0"/>
              <a:ea typeface="Arial" charset="0"/>
              <a:cs typeface="Arial" charset="0"/>
            </a:endParaRPr>
          </a:p>
          <a:p>
            <a:r>
              <a:rPr lang="fr-FR" sz="4400" b="1" dirty="0">
                <a:solidFill>
                  <a:srgbClr val="0087B4"/>
                </a:solidFill>
                <a:latin typeface="Arial" charset="0"/>
                <a:ea typeface="Arial" charset="0"/>
                <a:cs typeface="Arial" charset="0"/>
              </a:rPr>
              <a:t>et </a:t>
            </a:r>
            <a:r>
              <a:rPr lang="fr-FR" sz="4400" b="1" dirty="0" smtClean="0">
                <a:solidFill>
                  <a:srgbClr val="0087B4"/>
                </a:solidFill>
                <a:latin typeface="Arial" charset="0"/>
                <a:ea typeface="Arial" charset="0"/>
                <a:cs typeface="Arial" charset="0"/>
              </a:rPr>
              <a:t>du Compte Administratif 2023</a:t>
            </a:r>
            <a:endParaRPr lang="fr-FR" sz="4400" b="1" dirty="0">
              <a:solidFill>
                <a:srgbClr val="0087B4"/>
              </a:solidFill>
              <a:latin typeface="Arial" charset="0"/>
              <a:ea typeface="Arial" charset="0"/>
              <a:cs typeface="Arial" charset="0"/>
            </a:endParaRPr>
          </a:p>
          <a:p>
            <a:endParaRPr lang="fr-FR" sz="2800" dirty="0">
              <a:solidFill>
                <a:srgbClr val="0087B4"/>
              </a:solidFill>
              <a:latin typeface="Arial" charset="0"/>
              <a:ea typeface="Arial" charset="0"/>
              <a:cs typeface="Arial" charset="0"/>
            </a:endParaRPr>
          </a:p>
          <a:p>
            <a:r>
              <a:rPr lang="fr-FR" sz="2800" dirty="0">
                <a:solidFill>
                  <a:srgbClr val="0087B4"/>
                </a:solidFill>
                <a:latin typeface="Arial" charset="0"/>
                <a:ea typeface="Arial" charset="0"/>
                <a:cs typeface="Arial" charset="0"/>
              </a:rPr>
              <a:t>Conseil Municipal du </a:t>
            </a:r>
            <a:r>
              <a:rPr lang="fr-FR" sz="2800" dirty="0" smtClean="0">
                <a:solidFill>
                  <a:srgbClr val="0087B4"/>
                </a:solidFill>
                <a:latin typeface="Arial" charset="0"/>
                <a:ea typeface="Arial" charset="0"/>
                <a:cs typeface="Arial" charset="0"/>
              </a:rPr>
              <a:t>9 </a:t>
            </a:r>
            <a:r>
              <a:rPr lang="fr-FR" sz="2800" dirty="0">
                <a:solidFill>
                  <a:srgbClr val="0087B4"/>
                </a:solidFill>
                <a:latin typeface="Arial" charset="0"/>
                <a:ea typeface="Arial" charset="0"/>
                <a:cs typeface="Arial" charset="0"/>
              </a:rPr>
              <a:t>Avril </a:t>
            </a:r>
            <a:r>
              <a:rPr lang="fr-FR" sz="2800" dirty="0" smtClean="0">
                <a:solidFill>
                  <a:srgbClr val="0087B4"/>
                </a:solidFill>
                <a:latin typeface="Arial" charset="0"/>
                <a:ea typeface="Arial" charset="0"/>
                <a:cs typeface="Arial" charset="0"/>
              </a:rPr>
              <a:t>2024</a:t>
            </a:r>
            <a:endParaRPr lang="fr-FR" sz="2800" dirty="0">
              <a:solidFill>
                <a:srgbClr val="0087B4"/>
              </a:solidFill>
              <a:latin typeface="Arial" charset="0"/>
              <a:ea typeface="Arial" charset="0"/>
              <a:cs typeface="Arial" charset="0"/>
            </a:endParaRPr>
          </a:p>
        </p:txBody>
      </p:sp>
      <p:sp>
        <p:nvSpPr>
          <p:cNvPr id="4" name="Espace réservé du numéro de diapositive 3"/>
          <p:cNvSpPr>
            <a:spLocks noGrp="1"/>
          </p:cNvSpPr>
          <p:nvPr>
            <p:ph type="sldNum" sz="quarter" idx="12"/>
          </p:nvPr>
        </p:nvSpPr>
        <p:spPr/>
        <p:txBody>
          <a:bodyPr/>
          <a:lstStyle/>
          <a:p>
            <a:fld id="{1656EF1C-F198-C842-A66B-4871C88B5830}" type="slidenum">
              <a:rPr lang="fr-FR" smtClean="0"/>
              <a:pPr/>
              <a:t>1</a:t>
            </a:fld>
            <a:endParaRPr lang="fr-FR"/>
          </a:p>
        </p:txBody>
      </p:sp>
      <p:pic>
        <p:nvPicPr>
          <p:cNvPr id="5" name="Image 4"/>
          <p:cNvPicPr>
            <a:picLocks noChangeAspect="1"/>
          </p:cNvPicPr>
          <p:nvPr/>
        </p:nvPicPr>
        <p:blipFill>
          <a:blip r:embed="rId5"/>
          <a:stretch>
            <a:fillRect/>
          </a:stretch>
        </p:blipFill>
        <p:spPr>
          <a:xfrm>
            <a:off x="10504031" y="118904"/>
            <a:ext cx="1562245" cy="1275556"/>
          </a:xfrm>
          <a:prstGeom prst="rect">
            <a:avLst/>
          </a:prstGeom>
        </p:spPr>
      </p:pic>
    </p:spTree>
    <p:extLst>
      <p:ext uri="{BB962C8B-B14F-4D97-AF65-F5344CB8AC3E}">
        <p14:creationId xmlns:p14="http://schemas.microsoft.com/office/powerpoint/2010/main" val="179745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767084"/>
            <a:ext cx="10128315" cy="803919"/>
          </a:xfrm>
        </p:spPr>
        <p:txBody>
          <a:bodyPr>
            <a:normAutofit fontScale="90000"/>
          </a:bodyPr>
          <a:lstStyle/>
          <a:p>
            <a:pPr algn="ctr"/>
            <a:r>
              <a:rPr lang="fr-FR" sz="4000" b="1" dirty="0" smtClean="0">
                <a:solidFill>
                  <a:srgbClr val="0087B4"/>
                </a:solidFill>
                <a:latin typeface="Arial" charset="0"/>
                <a:ea typeface="Arial" charset="0"/>
                <a:cs typeface="Arial" charset="0"/>
              </a:rPr>
              <a:t>Une stratégie financière responsable tournée vers l’avenir</a:t>
            </a:r>
            <a:r>
              <a:rPr lang="fr-FR" sz="4900" b="1" dirty="0">
                <a:solidFill>
                  <a:srgbClr val="0087B4"/>
                </a:solidFill>
                <a:latin typeface="Arial" charset="0"/>
                <a:ea typeface="Arial" charset="0"/>
                <a:cs typeface="Arial" charset="0"/>
              </a:rPr>
              <a:t/>
            </a:r>
            <a:br>
              <a:rPr lang="fr-FR" sz="4900" b="1" dirty="0">
                <a:solidFill>
                  <a:srgbClr val="0087B4"/>
                </a:solidFill>
                <a:latin typeface="Arial" charset="0"/>
                <a:ea typeface="Arial" charset="0"/>
                <a:cs typeface="Arial" charset="0"/>
              </a:rPr>
            </a:br>
            <a:endParaRPr lang="fr-FR" sz="4900" b="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a:blip r:embed="rId4"/>
          <a:stretch>
            <a:fillRect/>
          </a:stretch>
        </p:blipFill>
        <p:spPr>
          <a:xfrm>
            <a:off x="11204242" y="105941"/>
            <a:ext cx="971244" cy="842749"/>
          </a:xfrm>
          <a:prstGeom prst="rect">
            <a:avLst/>
          </a:prstGeom>
        </p:spPr>
      </p:pic>
      <p:sp>
        <p:nvSpPr>
          <p:cNvPr id="4" name="Rectangle 3"/>
          <p:cNvSpPr/>
          <p:nvPr/>
        </p:nvSpPr>
        <p:spPr>
          <a:xfrm>
            <a:off x="3897630" y="1436822"/>
            <a:ext cx="7879080" cy="1227052"/>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8" name="Flèche droite 7"/>
          <p:cNvSpPr/>
          <p:nvPr/>
        </p:nvSpPr>
        <p:spPr>
          <a:xfrm>
            <a:off x="3013399" y="1446017"/>
            <a:ext cx="765810" cy="1217857"/>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428750" y="1788738"/>
            <a:ext cx="1645920" cy="523220"/>
          </a:xfrm>
          <a:prstGeom prst="rect">
            <a:avLst/>
          </a:prstGeom>
          <a:noFill/>
        </p:spPr>
        <p:txBody>
          <a:bodyPr wrap="square" rtlCol="0">
            <a:spAutoFit/>
          </a:bodyPr>
          <a:lstStyle/>
          <a:p>
            <a:pPr algn="ctr"/>
            <a:r>
              <a:rPr lang="fr-FR" sz="1400" b="1" dirty="0" smtClean="0">
                <a:solidFill>
                  <a:schemeClr val="accent2"/>
                </a:solidFill>
                <a:latin typeface="Arial Narrow" panose="020B0606020202030204" pitchFamily="34" charset="0"/>
              </a:rPr>
              <a:t>P</a:t>
            </a:r>
            <a:r>
              <a:rPr lang="fr-FR" sz="1200" b="1" dirty="0" smtClean="0">
                <a:solidFill>
                  <a:schemeClr val="accent2"/>
                </a:solidFill>
                <a:latin typeface="Arial Narrow" panose="020B0606020202030204" pitchFamily="34" charset="0"/>
              </a:rPr>
              <a:t>RESERVER </a:t>
            </a:r>
            <a:r>
              <a:rPr lang="fr-FR" sz="1400" b="1" dirty="0" smtClean="0">
                <a:solidFill>
                  <a:schemeClr val="accent2"/>
                </a:solidFill>
                <a:latin typeface="Arial Narrow" panose="020B0606020202030204" pitchFamily="34" charset="0"/>
              </a:rPr>
              <a:t>L’</a:t>
            </a:r>
            <a:r>
              <a:rPr lang="fr-FR" sz="1200" b="1" dirty="0" smtClean="0">
                <a:solidFill>
                  <a:schemeClr val="accent2"/>
                </a:solidFill>
                <a:latin typeface="Arial Narrow" panose="020B0606020202030204" pitchFamily="34" charset="0"/>
              </a:rPr>
              <a:t>AUTOFINANCEMENT</a:t>
            </a:r>
            <a:r>
              <a:rPr lang="fr-FR" sz="1400" b="1" dirty="0" smtClean="0">
                <a:solidFill>
                  <a:schemeClr val="accent2"/>
                </a:solidFill>
                <a:latin typeface="Arial Narrow" panose="020B0606020202030204" pitchFamily="34" charset="0"/>
              </a:rPr>
              <a:t> </a:t>
            </a:r>
            <a:endParaRPr lang="fr-FR" sz="1400" b="1" dirty="0">
              <a:solidFill>
                <a:schemeClr val="accent2"/>
              </a:solidFill>
              <a:latin typeface="Arial Narrow" panose="020B0606020202030204" pitchFamily="34" charset="0"/>
            </a:endParaRPr>
          </a:p>
        </p:txBody>
      </p:sp>
      <p:pic>
        <p:nvPicPr>
          <p:cNvPr id="10" name="Image 9"/>
          <p:cNvPicPr>
            <a:picLocks noChangeAspect="1"/>
          </p:cNvPicPr>
          <p:nvPr/>
        </p:nvPicPr>
        <p:blipFill>
          <a:blip r:embed="rId5"/>
          <a:stretch>
            <a:fillRect/>
          </a:stretch>
        </p:blipFill>
        <p:spPr>
          <a:xfrm>
            <a:off x="917085" y="1836073"/>
            <a:ext cx="431655" cy="428549"/>
          </a:xfrm>
          <a:prstGeom prst="rect">
            <a:avLst/>
          </a:prstGeom>
        </p:spPr>
      </p:pic>
      <p:sp>
        <p:nvSpPr>
          <p:cNvPr id="11" name="ZoneTexte 10"/>
          <p:cNvSpPr txBox="1"/>
          <p:nvPr/>
        </p:nvSpPr>
        <p:spPr>
          <a:xfrm>
            <a:off x="4194810" y="1502898"/>
            <a:ext cx="7239000" cy="1169551"/>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fr-FR" sz="1400" dirty="0" smtClean="0">
                <a:solidFill>
                  <a:srgbClr val="0087B4"/>
                </a:solidFill>
              </a:rPr>
              <a:t>Poursuivre </a:t>
            </a:r>
            <a:r>
              <a:rPr lang="fr-FR" sz="1400" dirty="0">
                <a:solidFill>
                  <a:srgbClr val="0087B4"/>
                </a:solidFill>
              </a:rPr>
              <a:t>les efforts de </a:t>
            </a:r>
            <a:r>
              <a:rPr lang="fr-FR" sz="1400" dirty="0" smtClean="0">
                <a:solidFill>
                  <a:srgbClr val="0087B4"/>
                </a:solidFill>
              </a:rPr>
              <a:t>redéploiement </a:t>
            </a:r>
            <a:r>
              <a:rPr lang="fr-FR" sz="1400" dirty="0">
                <a:solidFill>
                  <a:srgbClr val="0087B4"/>
                </a:solidFill>
              </a:rPr>
              <a:t>des dépenses de </a:t>
            </a:r>
            <a:r>
              <a:rPr lang="fr-FR" sz="1400" dirty="0" smtClean="0">
                <a:solidFill>
                  <a:srgbClr val="0087B4"/>
                </a:solidFill>
              </a:rPr>
              <a:t>fonctionnement, en adaptant les organisations et les missions et en garantissant un service public de qualité;</a:t>
            </a:r>
          </a:p>
          <a:p>
            <a:pPr marL="285750" indent="-285750">
              <a:buClr>
                <a:schemeClr val="accent2"/>
              </a:buClr>
              <a:buFont typeface="Wingdings" panose="05000000000000000000" pitchFamily="2" charset="2"/>
              <a:buChar char="§"/>
            </a:pPr>
            <a:r>
              <a:rPr lang="fr-FR" sz="1400" dirty="0" smtClean="0">
                <a:solidFill>
                  <a:srgbClr val="0087B4"/>
                </a:solidFill>
              </a:rPr>
              <a:t>Optimiser les recettes de fonctionnement sans faire peser sur les ménages une fiscalité plus forte</a:t>
            </a:r>
          </a:p>
          <a:p>
            <a:pPr>
              <a:buClr>
                <a:schemeClr val="accent2"/>
              </a:buClr>
            </a:pPr>
            <a:r>
              <a:rPr lang="fr-FR" sz="1400" dirty="0" smtClean="0">
                <a:solidFill>
                  <a:srgbClr val="0087B4"/>
                </a:solidFill>
              </a:rPr>
              <a:t>        </a:t>
            </a:r>
            <a:r>
              <a:rPr lang="fr-FR" sz="1400" b="1" dirty="0" smtClean="0">
                <a:solidFill>
                  <a:schemeClr val="accent2"/>
                </a:solidFill>
              </a:rPr>
              <a:t>Objectif: </a:t>
            </a:r>
            <a:r>
              <a:rPr lang="fr-FR" sz="1400" dirty="0" smtClean="0">
                <a:solidFill>
                  <a:schemeClr val="accent2"/>
                </a:solidFill>
              </a:rPr>
              <a:t>disposer </a:t>
            </a:r>
            <a:r>
              <a:rPr lang="fr-FR" sz="1400" dirty="0">
                <a:solidFill>
                  <a:schemeClr val="accent2"/>
                </a:solidFill>
              </a:rPr>
              <a:t>d’une épargne brute comprise entre 2,5 et 3 millions d’euros. </a:t>
            </a:r>
          </a:p>
        </p:txBody>
      </p:sp>
      <p:sp>
        <p:nvSpPr>
          <p:cNvPr id="12" name="Rectangle 11"/>
          <p:cNvSpPr/>
          <p:nvPr/>
        </p:nvSpPr>
        <p:spPr>
          <a:xfrm>
            <a:off x="3874770" y="2821750"/>
            <a:ext cx="7901940" cy="1301625"/>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3" name="Flèche droite 12"/>
          <p:cNvSpPr/>
          <p:nvPr/>
        </p:nvSpPr>
        <p:spPr>
          <a:xfrm>
            <a:off x="3013399" y="2893388"/>
            <a:ext cx="765810" cy="1229987"/>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367479" y="3248300"/>
            <a:ext cx="1645920" cy="523220"/>
          </a:xfrm>
          <a:prstGeom prst="rect">
            <a:avLst/>
          </a:prstGeom>
          <a:noFill/>
        </p:spPr>
        <p:txBody>
          <a:bodyPr wrap="square" rtlCol="0">
            <a:spAutoFit/>
          </a:bodyPr>
          <a:lstStyle/>
          <a:p>
            <a:pPr algn="ctr"/>
            <a:r>
              <a:rPr lang="fr-FR" sz="1400" b="1" dirty="0" smtClean="0">
                <a:solidFill>
                  <a:schemeClr val="accent2"/>
                </a:solidFill>
                <a:latin typeface="Arial Narrow" panose="020B0606020202030204" pitchFamily="34" charset="0"/>
              </a:rPr>
              <a:t>I</a:t>
            </a:r>
            <a:r>
              <a:rPr lang="fr-FR" sz="1200" b="1" dirty="0" smtClean="0">
                <a:solidFill>
                  <a:schemeClr val="accent2"/>
                </a:solidFill>
                <a:latin typeface="Arial Narrow" panose="020B0606020202030204" pitchFamily="34" charset="0"/>
              </a:rPr>
              <a:t>NVESTIR</a:t>
            </a:r>
            <a:r>
              <a:rPr lang="fr-FR" sz="1400" b="1" dirty="0" smtClean="0">
                <a:solidFill>
                  <a:schemeClr val="accent2"/>
                </a:solidFill>
                <a:latin typeface="Arial Narrow" panose="020B0606020202030204" pitchFamily="34" charset="0"/>
              </a:rPr>
              <a:t> </a:t>
            </a:r>
            <a:r>
              <a:rPr lang="fr-FR" sz="1200" b="1" dirty="0" smtClean="0">
                <a:solidFill>
                  <a:schemeClr val="accent2"/>
                </a:solidFill>
                <a:latin typeface="Arial Narrow" panose="020B0606020202030204" pitchFamily="34" charset="0"/>
              </a:rPr>
              <a:t>POUR </a:t>
            </a:r>
            <a:r>
              <a:rPr lang="fr-FR" sz="1400" b="1" dirty="0" smtClean="0">
                <a:solidFill>
                  <a:schemeClr val="accent2"/>
                </a:solidFill>
                <a:latin typeface="Arial Narrow" panose="020B0606020202030204" pitchFamily="34" charset="0"/>
              </a:rPr>
              <a:t>L’</a:t>
            </a:r>
            <a:r>
              <a:rPr lang="fr-FR" sz="1200" b="1" dirty="0" smtClean="0">
                <a:solidFill>
                  <a:schemeClr val="accent2"/>
                </a:solidFill>
                <a:latin typeface="Arial Narrow" panose="020B0606020202030204" pitchFamily="34" charset="0"/>
              </a:rPr>
              <a:t>AVENIR</a:t>
            </a:r>
            <a:endParaRPr lang="fr-FR" sz="1200" b="1" dirty="0">
              <a:solidFill>
                <a:schemeClr val="accent2"/>
              </a:solidFill>
              <a:latin typeface="Arial Narrow" panose="020B0606020202030204" pitchFamily="34" charset="0"/>
            </a:endParaRPr>
          </a:p>
        </p:txBody>
      </p:sp>
      <p:pic>
        <p:nvPicPr>
          <p:cNvPr id="15" name="Image 14"/>
          <p:cNvPicPr>
            <a:picLocks noChangeAspect="1"/>
          </p:cNvPicPr>
          <p:nvPr/>
        </p:nvPicPr>
        <p:blipFill>
          <a:blip r:embed="rId5"/>
          <a:stretch>
            <a:fillRect/>
          </a:stretch>
        </p:blipFill>
        <p:spPr>
          <a:xfrm>
            <a:off x="917085" y="3258287"/>
            <a:ext cx="431655" cy="428549"/>
          </a:xfrm>
          <a:prstGeom prst="rect">
            <a:avLst/>
          </a:prstGeom>
        </p:spPr>
      </p:pic>
      <p:sp>
        <p:nvSpPr>
          <p:cNvPr id="16" name="Flèche droite 15"/>
          <p:cNvSpPr/>
          <p:nvPr/>
        </p:nvSpPr>
        <p:spPr>
          <a:xfrm>
            <a:off x="4303395" y="2388870"/>
            <a:ext cx="217170" cy="2007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72890" y="2804802"/>
            <a:ext cx="6934200" cy="1600438"/>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fr-FR" sz="1400" dirty="0">
                <a:solidFill>
                  <a:srgbClr val="0087B4"/>
                </a:solidFill>
              </a:rPr>
              <a:t>Construction de l’école Claudie Haigneré;</a:t>
            </a:r>
          </a:p>
          <a:p>
            <a:pPr marL="285750" indent="-285750">
              <a:buClr>
                <a:schemeClr val="accent2"/>
              </a:buClr>
              <a:buFont typeface="Wingdings" panose="05000000000000000000" pitchFamily="2" charset="2"/>
              <a:buChar char="§"/>
            </a:pPr>
            <a:r>
              <a:rPr lang="fr-FR" sz="1400" dirty="0">
                <a:solidFill>
                  <a:srgbClr val="0087B4"/>
                </a:solidFill>
              </a:rPr>
              <a:t>Poursuite du plan d’investissement lancé dans les </a:t>
            </a:r>
            <a:r>
              <a:rPr lang="fr-FR" sz="1400" dirty="0" smtClean="0">
                <a:solidFill>
                  <a:srgbClr val="0087B4"/>
                </a:solidFill>
              </a:rPr>
              <a:t>écoles;</a:t>
            </a:r>
          </a:p>
          <a:p>
            <a:pPr marL="285750" indent="-285750">
              <a:buClr>
                <a:schemeClr val="accent2"/>
              </a:buClr>
              <a:buFont typeface="Wingdings" panose="05000000000000000000" pitchFamily="2" charset="2"/>
              <a:buChar char="§"/>
            </a:pPr>
            <a:r>
              <a:rPr lang="fr-FR" sz="1400" dirty="0" smtClean="0">
                <a:solidFill>
                  <a:srgbClr val="0087B4"/>
                </a:solidFill>
              </a:rPr>
              <a:t>Agrandissement du gymnase de la petite arche;</a:t>
            </a:r>
          </a:p>
          <a:p>
            <a:pPr marL="285750" indent="-285750">
              <a:buClr>
                <a:schemeClr val="accent2"/>
              </a:buClr>
              <a:buFont typeface="Wingdings" panose="05000000000000000000" pitchFamily="2" charset="2"/>
              <a:buChar char="§"/>
            </a:pPr>
            <a:r>
              <a:rPr lang="fr-FR" sz="1400" dirty="0" smtClean="0">
                <a:solidFill>
                  <a:srgbClr val="0087B4"/>
                </a:solidFill>
              </a:rPr>
              <a:t>Réfection de la Maison des Jeunes;</a:t>
            </a:r>
          </a:p>
          <a:p>
            <a:pPr marL="285750" indent="-285750">
              <a:buClr>
                <a:schemeClr val="accent2"/>
              </a:buClr>
              <a:buFont typeface="Wingdings" panose="05000000000000000000" pitchFamily="2" charset="2"/>
              <a:buChar char="§"/>
            </a:pPr>
            <a:r>
              <a:rPr lang="fr-FR" sz="1400" dirty="0" smtClean="0">
                <a:solidFill>
                  <a:srgbClr val="0087B4"/>
                </a:solidFill>
              </a:rPr>
              <a:t>Mise en place d’un plan pluriannuel visant à réduire la consommation énergétique;</a:t>
            </a:r>
          </a:p>
          <a:p>
            <a:pPr marL="285750" indent="-285750">
              <a:buClr>
                <a:schemeClr val="accent2"/>
              </a:buClr>
              <a:buFont typeface="Wingdings" panose="05000000000000000000" pitchFamily="2" charset="2"/>
              <a:buChar char="§"/>
            </a:pPr>
            <a:r>
              <a:rPr lang="fr-FR" sz="1400" dirty="0" smtClean="0">
                <a:solidFill>
                  <a:srgbClr val="0087B4"/>
                </a:solidFill>
              </a:rPr>
              <a:t>Construction d’un Centre technique municipal</a:t>
            </a:r>
          </a:p>
          <a:p>
            <a:pPr marL="285750" indent="-285750">
              <a:buClr>
                <a:schemeClr val="accent2"/>
              </a:buClr>
              <a:buFont typeface="Wingdings" panose="05000000000000000000" pitchFamily="2" charset="2"/>
              <a:buChar char="§"/>
            </a:pPr>
            <a:endParaRPr lang="fr-FR" sz="1400" dirty="0">
              <a:solidFill>
                <a:srgbClr val="0087B4"/>
              </a:solidFill>
            </a:endParaRPr>
          </a:p>
        </p:txBody>
      </p:sp>
      <p:sp>
        <p:nvSpPr>
          <p:cNvPr id="18" name="Rectangle 17"/>
          <p:cNvSpPr/>
          <p:nvPr/>
        </p:nvSpPr>
        <p:spPr>
          <a:xfrm>
            <a:off x="3897630" y="4338607"/>
            <a:ext cx="7901940" cy="1128121"/>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2"/>
              </a:buClr>
            </a:pPr>
            <a:endParaRPr lang="fr-FR" dirty="0">
              <a:solidFill>
                <a:srgbClr val="0087B4"/>
              </a:solidFill>
            </a:endParaRPr>
          </a:p>
        </p:txBody>
      </p:sp>
      <p:sp>
        <p:nvSpPr>
          <p:cNvPr id="19" name="Flèche droite 18"/>
          <p:cNvSpPr/>
          <p:nvPr/>
        </p:nvSpPr>
        <p:spPr>
          <a:xfrm>
            <a:off x="3013399" y="4338607"/>
            <a:ext cx="765810" cy="1353139"/>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356049" y="4861287"/>
            <a:ext cx="1645920" cy="307777"/>
          </a:xfrm>
          <a:prstGeom prst="rect">
            <a:avLst/>
          </a:prstGeom>
          <a:noFill/>
        </p:spPr>
        <p:txBody>
          <a:bodyPr wrap="square" rtlCol="0">
            <a:spAutoFit/>
          </a:bodyPr>
          <a:lstStyle/>
          <a:p>
            <a:pPr algn="ctr"/>
            <a:r>
              <a:rPr lang="fr-FR" sz="1400" b="1" dirty="0" smtClean="0">
                <a:solidFill>
                  <a:schemeClr val="accent2"/>
                </a:solidFill>
                <a:latin typeface="Arial Narrow" panose="020B0606020202030204" pitchFamily="34" charset="0"/>
              </a:rPr>
              <a:t>M</a:t>
            </a:r>
            <a:r>
              <a:rPr lang="fr-FR" sz="1200" b="1" dirty="0" smtClean="0">
                <a:solidFill>
                  <a:schemeClr val="accent2"/>
                </a:solidFill>
                <a:latin typeface="Arial Narrow" panose="020B0606020202030204" pitchFamily="34" charset="0"/>
              </a:rPr>
              <a:t>AITRISER</a:t>
            </a:r>
            <a:r>
              <a:rPr lang="fr-FR" sz="1400" b="1" dirty="0" smtClean="0">
                <a:solidFill>
                  <a:schemeClr val="accent2"/>
                </a:solidFill>
                <a:latin typeface="Arial Narrow" panose="020B0606020202030204" pitchFamily="34" charset="0"/>
              </a:rPr>
              <a:t> </a:t>
            </a:r>
            <a:r>
              <a:rPr lang="fr-FR" sz="1200" b="1" dirty="0" smtClean="0">
                <a:solidFill>
                  <a:schemeClr val="accent2"/>
                </a:solidFill>
                <a:latin typeface="Arial Narrow" panose="020B0606020202030204" pitchFamily="34" charset="0"/>
              </a:rPr>
              <a:t>LA</a:t>
            </a:r>
            <a:r>
              <a:rPr lang="fr-FR" sz="1400" b="1" dirty="0" smtClean="0">
                <a:solidFill>
                  <a:schemeClr val="accent2"/>
                </a:solidFill>
                <a:latin typeface="Arial Narrow" panose="020B0606020202030204" pitchFamily="34" charset="0"/>
              </a:rPr>
              <a:t> D</a:t>
            </a:r>
            <a:r>
              <a:rPr lang="fr-FR" sz="1200" b="1" dirty="0" smtClean="0">
                <a:solidFill>
                  <a:schemeClr val="accent2"/>
                </a:solidFill>
                <a:latin typeface="Arial Narrow" panose="020B0606020202030204" pitchFamily="34" charset="0"/>
              </a:rPr>
              <a:t>ETTE</a:t>
            </a:r>
            <a:endParaRPr lang="fr-FR" sz="1200" b="1" dirty="0">
              <a:solidFill>
                <a:schemeClr val="accent2"/>
              </a:solidFill>
              <a:latin typeface="Arial Narrow" panose="020B0606020202030204" pitchFamily="34" charset="0"/>
            </a:endParaRPr>
          </a:p>
        </p:txBody>
      </p:sp>
      <p:pic>
        <p:nvPicPr>
          <p:cNvPr id="21" name="Image 20"/>
          <p:cNvPicPr>
            <a:picLocks noChangeAspect="1"/>
          </p:cNvPicPr>
          <p:nvPr/>
        </p:nvPicPr>
        <p:blipFill>
          <a:blip r:embed="rId5"/>
          <a:stretch>
            <a:fillRect/>
          </a:stretch>
        </p:blipFill>
        <p:spPr>
          <a:xfrm>
            <a:off x="912964" y="4775144"/>
            <a:ext cx="431655" cy="428549"/>
          </a:xfrm>
          <a:prstGeom prst="rect">
            <a:avLst/>
          </a:prstGeom>
        </p:spPr>
      </p:pic>
      <p:sp>
        <p:nvSpPr>
          <p:cNvPr id="22" name="ZoneTexte 21"/>
          <p:cNvSpPr txBox="1"/>
          <p:nvPr/>
        </p:nvSpPr>
        <p:spPr>
          <a:xfrm>
            <a:off x="4072890" y="4491955"/>
            <a:ext cx="7452360" cy="954107"/>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fr-FR" sz="1400" dirty="0" smtClean="0">
                <a:solidFill>
                  <a:srgbClr val="0087B4"/>
                </a:solidFill>
              </a:rPr>
              <a:t>Ne pas dégrader un encours de la dette déjà bien trop élevé au vu des capacités réelles de la ville;</a:t>
            </a:r>
          </a:p>
          <a:p>
            <a:pPr marL="285750" indent="-285750">
              <a:buClr>
                <a:schemeClr val="accent2"/>
              </a:buClr>
              <a:buFont typeface="Wingdings" panose="05000000000000000000" pitchFamily="2" charset="2"/>
              <a:buChar char="§"/>
            </a:pPr>
            <a:r>
              <a:rPr lang="fr-FR" sz="1400" dirty="0" smtClean="0">
                <a:solidFill>
                  <a:srgbClr val="0087B4"/>
                </a:solidFill>
              </a:rPr>
              <a:t>Se désendetter de 902K€ par rapport à 2022 et de 1,3 million par rapport à 2023; </a:t>
            </a:r>
            <a:endParaRPr lang="fr-FR" sz="1400" dirty="0">
              <a:solidFill>
                <a:srgbClr val="0087B4"/>
              </a:solidFill>
            </a:endParaRPr>
          </a:p>
          <a:p>
            <a:pPr>
              <a:buClr>
                <a:schemeClr val="accent2"/>
              </a:buClr>
            </a:pPr>
            <a:r>
              <a:rPr lang="fr-FR" sz="1400" b="1" dirty="0">
                <a:solidFill>
                  <a:srgbClr val="0087B4"/>
                </a:solidFill>
              </a:rPr>
              <a:t> </a:t>
            </a:r>
            <a:r>
              <a:rPr lang="fr-FR" sz="1400" b="1" dirty="0" smtClean="0">
                <a:solidFill>
                  <a:srgbClr val="0087B4"/>
                </a:solidFill>
              </a:rPr>
              <a:t>      </a:t>
            </a:r>
            <a:r>
              <a:rPr lang="fr-FR" sz="1400" b="1" dirty="0" smtClean="0">
                <a:solidFill>
                  <a:schemeClr val="accent2"/>
                </a:solidFill>
              </a:rPr>
              <a:t>Objectif: </a:t>
            </a:r>
            <a:r>
              <a:rPr lang="fr-FR" sz="1400" dirty="0" smtClean="0">
                <a:solidFill>
                  <a:schemeClr val="accent2"/>
                </a:solidFill>
              </a:rPr>
              <a:t>ne pas dépasser un capacité de désendettement supérieure à 12 années</a:t>
            </a:r>
          </a:p>
        </p:txBody>
      </p:sp>
      <p:sp>
        <p:nvSpPr>
          <p:cNvPr id="6" name="Flèche droite 5"/>
          <p:cNvSpPr/>
          <p:nvPr/>
        </p:nvSpPr>
        <p:spPr>
          <a:xfrm>
            <a:off x="4189095" y="5158662"/>
            <a:ext cx="188654" cy="262778"/>
          </a:xfrm>
          <a:prstGeom prst="rightArrow">
            <a:avLst>
              <a:gd name="adj1" fmla="val 50000"/>
              <a:gd name="adj2" fmla="val 4641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847654" y="5660928"/>
            <a:ext cx="9951915" cy="523220"/>
          </a:xfrm>
          <a:prstGeom prst="rect">
            <a:avLst/>
          </a:prstGeom>
        </p:spPr>
        <p:txBody>
          <a:bodyPr wrap="square">
            <a:spAutoFit/>
          </a:bodyPr>
          <a:lstStyle/>
          <a:p>
            <a:r>
              <a:rPr lang="fr-FR" sz="1400" b="1" dirty="0">
                <a:solidFill>
                  <a:srgbClr val="0087B4"/>
                </a:solidFill>
                <a:cs typeface="Arial" panose="020B0604020202020204" pitchFamily="34" charset="0"/>
              </a:rPr>
              <a:t>La capacité de désendettement évalue le nombre d’années d’épargne brute nécessaire pour rembourser la totalité de la dette. Il est considéré qu’une collectivité se situe dans une </a:t>
            </a:r>
            <a:r>
              <a:rPr lang="fr-FR" sz="1400" b="1" dirty="0" smtClean="0">
                <a:solidFill>
                  <a:srgbClr val="0087B4"/>
                </a:solidFill>
                <a:cs typeface="Arial" panose="020B0604020202020204" pitchFamily="34" charset="0"/>
              </a:rPr>
              <a:t>situation délicate </a:t>
            </a:r>
            <a:r>
              <a:rPr lang="fr-FR" sz="1400" b="1" dirty="0">
                <a:solidFill>
                  <a:srgbClr val="0087B4"/>
                </a:solidFill>
                <a:cs typeface="Arial" panose="020B0604020202020204" pitchFamily="34" charset="0"/>
              </a:rPr>
              <a:t>lorsque cette durée dépasse 12 années.</a:t>
            </a:r>
          </a:p>
        </p:txBody>
      </p:sp>
      <p:pic>
        <p:nvPicPr>
          <p:cNvPr id="24" name="Image 23"/>
          <p:cNvPicPr>
            <a:picLocks noChangeAspect="1"/>
          </p:cNvPicPr>
          <p:nvPr/>
        </p:nvPicPr>
        <p:blipFill>
          <a:blip r:embed="rId6"/>
          <a:stretch>
            <a:fillRect/>
          </a:stretch>
        </p:blipFill>
        <p:spPr>
          <a:xfrm>
            <a:off x="989252" y="5482863"/>
            <a:ext cx="962159" cy="695422"/>
          </a:xfrm>
          <a:prstGeom prst="rect">
            <a:avLst/>
          </a:prstGeom>
        </p:spPr>
      </p:pic>
    </p:spTree>
    <p:extLst>
      <p:ext uri="{BB962C8B-B14F-4D97-AF65-F5344CB8AC3E}">
        <p14:creationId xmlns:p14="http://schemas.microsoft.com/office/powerpoint/2010/main" val="1886396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6" name="Espace réservé du contenu 5"/>
          <p:cNvSpPr>
            <a:spLocks noGrp="1"/>
          </p:cNvSpPr>
          <p:nvPr>
            <p:ph idx="1"/>
          </p:nvPr>
        </p:nvSpPr>
        <p:spPr>
          <a:xfrm>
            <a:off x="838200" y="1649691"/>
            <a:ext cx="10515600" cy="4009150"/>
          </a:xfrm>
        </p:spPr>
        <p:txBody>
          <a:bodyPr>
            <a:normAutofit/>
          </a:bodyPr>
          <a:lstStyle/>
          <a:p>
            <a:pPr marL="0" indent="0" algn="ctr">
              <a:buNone/>
            </a:pPr>
            <a:endParaRPr lang="fr-FR" sz="6000" i="1" dirty="0">
              <a:solidFill>
                <a:srgbClr val="0087B4"/>
              </a:solidFill>
              <a:latin typeface="Arial" panose="020B0604020202020204" pitchFamily="34" charset="0"/>
              <a:cs typeface="Arial" panose="020B0604020202020204" pitchFamily="34" charset="0"/>
            </a:endParaRPr>
          </a:p>
          <a:p>
            <a:pPr marL="0" indent="0" algn="ctr">
              <a:buNone/>
            </a:pPr>
            <a:r>
              <a:rPr lang="fr-FR" sz="4400" i="1" dirty="0" smtClean="0">
                <a:solidFill>
                  <a:srgbClr val="0087B4"/>
                </a:solidFill>
                <a:latin typeface="Arial" panose="020B0604020202020204" pitchFamily="34" charset="0"/>
                <a:cs typeface="Arial" panose="020B0604020202020204" pitchFamily="34" charset="0"/>
              </a:rPr>
              <a:t>Le maintien des recettes de fonctionnement et la maîtrise des dépenses de fonctionnement</a:t>
            </a:r>
            <a:endParaRPr lang="fr-FR" sz="4400" i="1" dirty="0">
              <a:solidFill>
                <a:srgbClr val="0087B4"/>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a:blip r:embed="rId4"/>
          <a:stretch>
            <a:fillRect/>
          </a:stretch>
        </p:blipFill>
        <p:spPr>
          <a:xfrm>
            <a:off x="10491948" y="145244"/>
            <a:ext cx="1516550" cy="1315911"/>
          </a:xfrm>
          <a:prstGeom prst="rect">
            <a:avLst/>
          </a:prstGeom>
        </p:spPr>
      </p:pic>
    </p:spTree>
    <p:extLst>
      <p:ext uri="{BB962C8B-B14F-4D97-AF65-F5344CB8AC3E}">
        <p14:creationId xmlns:p14="http://schemas.microsoft.com/office/powerpoint/2010/main" val="3900701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10" name="Titre 1"/>
          <p:cNvSpPr>
            <a:spLocks noGrp="1"/>
          </p:cNvSpPr>
          <p:nvPr>
            <p:ph type="title"/>
          </p:nvPr>
        </p:nvSpPr>
        <p:spPr>
          <a:xfrm>
            <a:off x="1719076" y="72161"/>
            <a:ext cx="8955933" cy="1096884"/>
          </a:xfrm>
        </p:spPr>
        <p:txBody>
          <a:bodyPr>
            <a:normAutofit/>
          </a:bodyPr>
          <a:lstStyle/>
          <a:p>
            <a:pPr algn="ctr"/>
            <a:r>
              <a:rPr lang="fr-FR" sz="2000" b="1" dirty="0" smtClean="0">
                <a:solidFill>
                  <a:srgbClr val="0087B4"/>
                </a:solidFill>
                <a:latin typeface="Arial" charset="0"/>
                <a:ea typeface="Arial" charset="0"/>
                <a:cs typeface="Arial" charset="0"/>
              </a:rPr>
              <a:t>La progression de certaines natures de recettes(en millions d’euros)</a:t>
            </a:r>
            <a:endParaRPr lang="fr-FR" sz="2000" b="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Graphique 6">
            <a:extLst>
              <a:ext uri="{FF2B5EF4-FFF2-40B4-BE49-F238E27FC236}">
                <a16:creationId xmlns:a16="http://schemas.microsoft.com/office/drawing/2014/main" id="{DCE893D2-8A45-4C54-BC67-88205CDD808C}"/>
              </a:ext>
            </a:extLst>
          </p:cNvPr>
          <p:cNvGraphicFramePr>
            <a:graphicFrameLocks/>
          </p:cNvGraphicFramePr>
          <p:nvPr>
            <p:extLst/>
          </p:nvPr>
        </p:nvGraphicFramePr>
        <p:xfrm>
          <a:off x="404339" y="3474720"/>
          <a:ext cx="10349801" cy="2365051"/>
        </p:xfrm>
        <a:graphic>
          <a:graphicData uri="http://schemas.openxmlformats.org/drawingml/2006/chart">
            <c:chart xmlns:c="http://schemas.openxmlformats.org/drawingml/2006/chart" xmlns:r="http://schemas.openxmlformats.org/officeDocument/2006/relationships" r:id="rId5"/>
          </a:graphicData>
        </a:graphic>
      </p:graphicFrame>
      <p:pic>
        <p:nvPicPr>
          <p:cNvPr id="9" name="Image 8"/>
          <p:cNvPicPr>
            <a:picLocks noChangeAspect="1"/>
          </p:cNvPicPr>
          <p:nvPr/>
        </p:nvPicPr>
        <p:blipFill>
          <a:blip r:embed="rId6"/>
          <a:stretch>
            <a:fillRect/>
          </a:stretch>
        </p:blipFill>
        <p:spPr>
          <a:xfrm>
            <a:off x="10781335" y="176119"/>
            <a:ext cx="1330740" cy="1154684"/>
          </a:xfrm>
          <a:prstGeom prst="rect">
            <a:avLst/>
          </a:prstGeom>
        </p:spPr>
      </p:pic>
      <p:pic>
        <p:nvPicPr>
          <p:cNvPr id="15" name="chart"/>
          <p:cNvPicPr>
            <a:picLocks noChangeAspect="1"/>
          </p:cNvPicPr>
          <p:nvPr/>
        </p:nvPicPr>
        <p:blipFill>
          <a:blip r:embed="rId7"/>
          <a:stretch>
            <a:fillRect/>
          </a:stretch>
        </p:blipFill>
        <p:spPr>
          <a:xfrm>
            <a:off x="876280" y="5495163"/>
            <a:ext cx="1209844" cy="759714"/>
          </a:xfrm>
          <a:prstGeom prst="rect">
            <a:avLst/>
          </a:prstGeom>
        </p:spPr>
      </p:pic>
      <p:graphicFrame>
        <p:nvGraphicFramePr>
          <p:cNvPr id="16" name="Graphique 15"/>
          <p:cNvGraphicFramePr>
            <a:graphicFrameLocks/>
          </p:cNvGraphicFramePr>
          <p:nvPr>
            <p:extLst>
              <p:ext uri="{D42A27DB-BD31-4B8C-83A1-F6EECF244321}">
                <p14:modId xmlns:p14="http://schemas.microsoft.com/office/powerpoint/2010/main" val="4023849855"/>
              </p:ext>
            </p:extLst>
          </p:nvPr>
        </p:nvGraphicFramePr>
        <p:xfrm>
          <a:off x="1719077" y="1675624"/>
          <a:ext cx="8955932" cy="3819539"/>
        </p:xfrm>
        <a:graphic>
          <a:graphicData uri="http://schemas.openxmlformats.org/drawingml/2006/chart">
            <c:chart xmlns:c="http://schemas.openxmlformats.org/drawingml/2006/chart" xmlns:r="http://schemas.openxmlformats.org/officeDocument/2006/relationships" r:id="rId8"/>
          </a:graphicData>
        </a:graphic>
      </p:graphicFrame>
      <p:sp>
        <p:nvSpPr>
          <p:cNvPr id="11" name="ZoneTexte 1"/>
          <p:cNvSpPr txBox="1"/>
          <p:nvPr/>
        </p:nvSpPr>
        <p:spPr>
          <a:xfrm>
            <a:off x="2933020" y="867367"/>
            <a:ext cx="2208608" cy="893406"/>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chemeClr val="bg1"/>
                </a:solidFill>
              </a:rPr>
              <a:t>+3,9%: actualisation forfaitaire; </a:t>
            </a:r>
          </a:p>
          <a:p>
            <a:r>
              <a:rPr lang="fr-FR" sz="1400" b="1" dirty="0" smtClean="0">
                <a:solidFill>
                  <a:schemeClr val="bg1"/>
                </a:solidFill>
              </a:rPr>
              <a:t>+0,4%:Augmentation du nombre de logements</a:t>
            </a:r>
            <a:endParaRPr lang="fr-FR" sz="1400" b="1" dirty="0">
              <a:solidFill>
                <a:schemeClr val="bg1"/>
              </a:solidFill>
            </a:endParaRPr>
          </a:p>
        </p:txBody>
      </p:sp>
      <p:sp>
        <p:nvSpPr>
          <p:cNvPr id="6" name="ZoneTexte 5"/>
          <p:cNvSpPr txBox="1"/>
          <p:nvPr/>
        </p:nvSpPr>
        <p:spPr>
          <a:xfrm>
            <a:off x="5105824" y="2270405"/>
            <a:ext cx="1034494" cy="369332"/>
          </a:xfrm>
          <a:prstGeom prst="rect">
            <a:avLst/>
          </a:prstGeom>
          <a:noFill/>
        </p:spPr>
        <p:txBody>
          <a:bodyPr wrap="square" rtlCol="0">
            <a:spAutoFit/>
          </a:bodyPr>
          <a:lstStyle/>
          <a:p>
            <a:r>
              <a:rPr lang="fr-FR" b="1" dirty="0" smtClean="0">
                <a:solidFill>
                  <a:srgbClr val="FF0000"/>
                </a:solidFill>
              </a:rPr>
              <a:t>+0,38M€</a:t>
            </a:r>
            <a:endParaRPr lang="fr-FR" b="1" dirty="0">
              <a:solidFill>
                <a:srgbClr val="FF0000"/>
              </a:solidFill>
            </a:endParaRPr>
          </a:p>
        </p:txBody>
      </p:sp>
      <p:sp>
        <p:nvSpPr>
          <p:cNvPr id="14" name="ZoneTexte 13"/>
          <p:cNvSpPr txBox="1"/>
          <p:nvPr/>
        </p:nvSpPr>
        <p:spPr>
          <a:xfrm>
            <a:off x="6888461" y="2498817"/>
            <a:ext cx="1147894" cy="369332"/>
          </a:xfrm>
          <a:prstGeom prst="rect">
            <a:avLst/>
          </a:prstGeom>
          <a:noFill/>
        </p:spPr>
        <p:txBody>
          <a:bodyPr wrap="square" rtlCol="0">
            <a:spAutoFit/>
          </a:bodyPr>
          <a:lstStyle/>
          <a:p>
            <a:r>
              <a:rPr lang="fr-FR" b="1" dirty="0" smtClean="0">
                <a:solidFill>
                  <a:srgbClr val="FF0000"/>
                </a:solidFill>
              </a:rPr>
              <a:t>+0,09M€</a:t>
            </a:r>
            <a:endParaRPr lang="fr-FR" b="1" dirty="0">
              <a:solidFill>
                <a:srgbClr val="FF0000"/>
              </a:solidFill>
            </a:endParaRPr>
          </a:p>
        </p:txBody>
      </p:sp>
      <p:sp>
        <p:nvSpPr>
          <p:cNvPr id="17" name="ZoneTexte 16"/>
          <p:cNvSpPr txBox="1"/>
          <p:nvPr/>
        </p:nvSpPr>
        <p:spPr>
          <a:xfrm>
            <a:off x="8457753" y="2699068"/>
            <a:ext cx="1147894" cy="369332"/>
          </a:xfrm>
          <a:prstGeom prst="rect">
            <a:avLst/>
          </a:prstGeom>
          <a:noFill/>
        </p:spPr>
        <p:txBody>
          <a:bodyPr wrap="square" rtlCol="0">
            <a:spAutoFit/>
          </a:bodyPr>
          <a:lstStyle/>
          <a:p>
            <a:r>
              <a:rPr lang="fr-FR" b="1" dirty="0" smtClean="0">
                <a:solidFill>
                  <a:srgbClr val="FF0000"/>
                </a:solidFill>
              </a:rPr>
              <a:t>+0,20M€</a:t>
            </a:r>
            <a:endParaRPr lang="fr-FR" b="1" dirty="0">
              <a:solidFill>
                <a:srgbClr val="FF0000"/>
              </a:solidFill>
            </a:endParaRPr>
          </a:p>
        </p:txBody>
      </p:sp>
      <p:sp>
        <p:nvSpPr>
          <p:cNvPr id="2" name="Flèche courbée vers le bas 1"/>
          <p:cNvSpPr/>
          <p:nvPr/>
        </p:nvSpPr>
        <p:spPr>
          <a:xfrm>
            <a:off x="5360378" y="2604394"/>
            <a:ext cx="525386" cy="234616"/>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Flèche courbée vers le bas 3"/>
          <p:cNvSpPr/>
          <p:nvPr/>
        </p:nvSpPr>
        <p:spPr>
          <a:xfrm>
            <a:off x="7006173" y="2883734"/>
            <a:ext cx="698255" cy="259073"/>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e bas 7"/>
          <p:cNvSpPr/>
          <p:nvPr/>
        </p:nvSpPr>
        <p:spPr>
          <a:xfrm>
            <a:off x="8648335" y="3018498"/>
            <a:ext cx="575094" cy="223336"/>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2322871" y="5509768"/>
            <a:ext cx="9940413" cy="830997"/>
          </a:xfrm>
          <a:prstGeom prst="rect">
            <a:avLst/>
          </a:prstGeom>
          <a:noFill/>
        </p:spPr>
        <p:txBody>
          <a:bodyPr wrap="square" rtlCol="0">
            <a:spAutoFit/>
          </a:bodyPr>
          <a:lstStyle/>
          <a:p>
            <a:r>
              <a:rPr lang="fr-FR" sz="1600" b="1" dirty="0" smtClean="0">
                <a:solidFill>
                  <a:srgbClr val="0087B4"/>
                </a:solidFill>
              </a:rPr>
              <a:t>Les principales recettes qui progressent au sein du BP2024 par rapport au CA 2023 sont: le produit fiscal à taux constant, les allocations compensatrices versées par l’Etat et les attributions de compensation versées par la CUGPSEO. </a:t>
            </a:r>
            <a:endParaRPr lang="fr-FR" sz="1600" b="1" dirty="0">
              <a:solidFill>
                <a:srgbClr val="0087B4"/>
              </a:solidFill>
            </a:endParaRPr>
          </a:p>
        </p:txBody>
      </p:sp>
    </p:spTree>
    <p:extLst>
      <p:ext uri="{BB962C8B-B14F-4D97-AF65-F5344CB8AC3E}">
        <p14:creationId xmlns:p14="http://schemas.microsoft.com/office/powerpoint/2010/main" val="3325830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31029" y="93197"/>
            <a:ext cx="10472529" cy="834390"/>
          </a:xfrm>
        </p:spPr>
        <p:txBody>
          <a:bodyPr>
            <a:normAutofit/>
          </a:bodyPr>
          <a:lstStyle/>
          <a:p>
            <a:pPr algn="ctr"/>
            <a:r>
              <a:rPr lang="fr-FR" sz="2400" b="1" dirty="0" smtClean="0">
                <a:solidFill>
                  <a:srgbClr val="0087B4"/>
                </a:solidFill>
                <a:latin typeface="Arial" charset="0"/>
                <a:ea typeface="Arial" charset="0"/>
                <a:cs typeface="Arial" charset="0"/>
              </a:rPr>
              <a:t>Le maintien des recettes de fonctionnement </a:t>
            </a:r>
            <a:br>
              <a:rPr lang="fr-FR" sz="2400" b="1" dirty="0" smtClean="0">
                <a:solidFill>
                  <a:srgbClr val="0087B4"/>
                </a:solidFill>
                <a:latin typeface="Arial" charset="0"/>
                <a:ea typeface="Arial" charset="0"/>
                <a:cs typeface="Arial" charset="0"/>
              </a:rPr>
            </a:br>
            <a:r>
              <a:rPr lang="fr-FR" sz="2400" b="1" dirty="0" smtClean="0">
                <a:solidFill>
                  <a:srgbClr val="0087B4"/>
                </a:solidFill>
                <a:latin typeface="Arial" charset="0"/>
                <a:ea typeface="Arial" charset="0"/>
                <a:cs typeface="Arial" charset="0"/>
              </a:rPr>
              <a:t>à leur niveau de 2022 (en </a:t>
            </a:r>
            <a:r>
              <a:rPr lang="fr-FR" sz="2400" b="1" dirty="0">
                <a:solidFill>
                  <a:srgbClr val="0087B4"/>
                </a:solidFill>
                <a:latin typeface="Arial" charset="0"/>
                <a:ea typeface="Arial" charset="0"/>
                <a:cs typeface="Arial" charset="0"/>
              </a:rPr>
              <a:t>M€)</a:t>
            </a: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8"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pic>
        <p:nvPicPr>
          <p:cNvPr id="20" name="Image 19"/>
          <p:cNvPicPr>
            <a:picLocks noChangeAspect="1"/>
          </p:cNvPicPr>
          <p:nvPr/>
        </p:nvPicPr>
        <p:blipFill>
          <a:blip r:embed="rId4"/>
          <a:stretch>
            <a:fillRect/>
          </a:stretch>
        </p:blipFill>
        <p:spPr>
          <a:xfrm>
            <a:off x="10491948" y="145244"/>
            <a:ext cx="1516550" cy="1315911"/>
          </a:xfrm>
          <a:prstGeom prst="rect">
            <a:avLst/>
          </a:prstGeom>
        </p:spPr>
      </p:pic>
      <p:graphicFrame>
        <p:nvGraphicFramePr>
          <p:cNvPr id="12" name="Graphique 11"/>
          <p:cNvGraphicFramePr>
            <a:graphicFrameLocks/>
          </p:cNvGraphicFramePr>
          <p:nvPr>
            <p:extLst>
              <p:ext uri="{D42A27DB-BD31-4B8C-83A1-F6EECF244321}">
                <p14:modId xmlns:p14="http://schemas.microsoft.com/office/powerpoint/2010/main" val="1174608037"/>
              </p:ext>
            </p:extLst>
          </p:nvPr>
        </p:nvGraphicFramePr>
        <p:xfrm>
          <a:off x="1327355" y="1147469"/>
          <a:ext cx="10376203" cy="3714041"/>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Connecteur droit avec flèche 3"/>
          <p:cNvCxnSpPr/>
          <p:nvPr/>
        </p:nvCxnSpPr>
        <p:spPr>
          <a:xfrm>
            <a:off x="3598606" y="1722535"/>
            <a:ext cx="1940957" cy="73553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 name="Ellipse 6"/>
          <p:cNvSpPr/>
          <p:nvPr/>
        </p:nvSpPr>
        <p:spPr>
          <a:xfrm rot="1004703">
            <a:off x="4183109" y="1471120"/>
            <a:ext cx="914400" cy="5512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1186419">
            <a:off x="4281334" y="1609686"/>
            <a:ext cx="1054880" cy="369332"/>
          </a:xfrm>
          <a:prstGeom prst="rect">
            <a:avLst/>
          </a:prstGeom>
          <a:noFill/>
        </p:spPr>
        <p:txBody>
          <a:bodyPr wrap="square" rtlCol="0">
            <a:spAutoFit/>
          </a:bodyPr>
          <a:lstStyle/>
          <a:p>
            <a:r>
              <a:rPr lang="fr-FR" b="1" dirty="0" smtClean="0">
                <a:solidFill>
                  <a:srgbClr val="FF0000"/>
                </a:solidFill>
              </a:rPr>
              <a:t>-10M€</a:t>
            </a:r>
            <a:endParaRPr lang="fr-FR" b="1" dirty="0">
              <a:solidFill>
                <a:srgbClr val="FF0000"/>
              </a:solidFill>
            </a:endParaRPr>
          </a:p>
        </p:txBody>
      </p:sp>
      <p:sp>
        <p:nvSpPr>
          <p:cNvPr id="8" name="Flèche courbée vers le bas 7"/>
          <p:cNvSpPr/>
          <p:nvPr/>
        </p:nvSpPr>
        <p:spPr>
          <a:xfrm>
            <a:off x="5658388" y="1169044"/>
            <a:ext cx="1505597" cy="1106982"/>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e bas 8"/>
          <p:cNvSpPr/>
          <p:nvPr/>
        </p:nvSpPr>
        <p:spPr>
          <a:xfrm>
            <a:off x="6921795" y="1199516"/>
            <a:ext cx="2466754" cy="947051"/>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ZoneTexte 21"/>
          <p:cNvSpPr txBox="1"/>
          <p:nvPr/>
        </p:nvSpPr>
        <p:spPr>
          <a:xfrm>
            <a:off x="5993450" y="1620194"/>
            <a:ext cx="1112901" cy="338554"/>
          </a:xfrm>
          <a:prstGeom prst="rect">
            <a:avLst/>
          </a:prstGeom>
          <a:noFill/>
        </p:spPr>
        <p:txBody>
          <a:bodyPr wrap="square" rtlCol="0">
            <a:spAutoFit/>
          </a:bodyPr>
          <a:lstStyle/>
          <a:p>
            <a:r>
              <a:rPr lang="fr-FR" sz="1600" b="1" dirty="0" smtClean="0">
                <a:solidFill>
                  <a:srgbClr val="FF0000"/>
                </a:solidFill>
              </a:rPr>
              <a:t>+2,5M€</a:t>
            </a:r>
            <a:endParaRPr lang="fr-FR" sz="1600" b="1" dirty="0">
              <a:solidFill>
                <a:srgbClr val="FF0000"/>
              </a:solidFill>
            </a:endParaRPr>
          </a:p>
        </p:txBody>
      </p:sp>
      <p:sp>
        <p:nvSpPr>
          <p:cNvPr id="23" name="ZoneTexte 22"/>
          <p:cNvSpPr txBox="1"/>
          <p:nvPr/>
        </p:nvSpPr>
        <p:spPr>
          <a:xfrm>
            <a:off x="7712081" y="1303477"/>
            <a:ext cx="828733" cy="369332"/>
          </a:xfrm>
          <a:prstGeom prst="rect">
            <a:avLst/>
          </a:prstGeom>
          <a:noFill/>
        </p:spPr>
        <p:txBody>
          <a:bodyPr wrap="square" rtlCol="0">
            <a:spAutoFit/>
          </a:bodyPr>
          <a:lstStyle/>
          <a:p>
            <a:r>
              <a:rPr lang="fr-FR" b="1" dirty="0" smtClean="0">
                <a:solidFill>
                  <a:srgbClr val="FF0000"/>
                </a:solidFill>
              </a:rPr>
              <a:t>+2M€</a:t>
            </a:r>
            <a:endParaRPr lang="fr-FR" b="1" dirty="0">
              <a:solidFill>
                <a:srgbClr val="FF0000"/>
              </a:solidFill>
            </a:endParaRPr>
          </a:p>
        </p:txBody>
      </p:sp>
      <p:sp>
        <p:nvSpPr>
          <p:cNvPr id="13" name="ZoneTexte 12"/>
          <p:cNvSpPr txBox="1"/>
          <p:nvPr/>
        </p:nvSpPr>
        <p:spPr>
          <a:xfrm>
            <a:off x="1" y="4725131"/>
            <a:ext cx="12086302" cy="1015663"/>
          </a:xfrm>
          <a:prstGeom prst="rect">
            <a:avLst/>
          </a:prstGeom>
          <a:noFill/>
        </p:spPr>
        <p:txBody>
          <a:bodyPr wrap="square" rtlCol="0">
            <a:spAutoFit/>
          </a:bodyPr>
          <a:lstStyle/>
          <a:p>
            <a:pPr marL="285750" indent="-285750">
              <a:buClr>
                <a:srgbClr val="0087B4"/>
              </a:buClr>
              <a:buFont typeface="Wingdings" panose="05000000000000000000" pitchFamily="2" charset="2"/>
              <a:buChar char="§"/>
            </a:pPr>
            <a:r>
              <a:rPr lang="fr-FR" sz="1400" dirty="0"/>
              <a:t>Produits courants </a:t>
            </a:r>
            <a:r>
              <a:rPr lang="fr-FR" sz="1400" dirty="0" smtClean="0"/>
              <a:t>réels </a:t>
            </a:r>
            <a:r>
              <a:rPr lang="fr-FR" sz="1400" dirty="0"/>
              <a:t>(hors remboursement du personnel du CCAS et après neutralisation en 2023 des recettes dont les compétences ont été transférées</a:t>
            </a:r>
            <a:r>
              <a:rPr lang="fr-FR" sz="1400" dirty="0" smtClean="0"/>
              <a:t>)</a:t>
            </a:r>
          </a:p>
          <a:p>
            <a:pPr marL="285750" indent="-285750">
              <a:buClr>
                <a:schemeClr val="accent2"/>
              </a:buClr>
              <a:buFont typeface="Wingdings" panose="05000000000000000000" pitchFamily="2" charset="2"/>
              <a:buChar char="§"/>
            </a:pPr>
            <a:r>
              <a:rPr lang="fr-FR" sz="1400" dirty="0"/>
              <a:t>Recettes de </a:t>
            </a:r>
            <a:r>
              <a:rPr lang="fr-FR" sz="1400" dirty="0" smtClean="0"/>
              <a:t>foretage</a:t>
            </a:r>
          </a:p>
          <a:p>
            <a:pPr marL="285750" indent="-285750">
              <a:buClr>
                <a:schemeClr val="bg1">
                  <a:lumMod val="65000"/>
                </a:schemeClr>
              </a:buClr>
              <a:buFont typeface="Wingdings" panose="05000000000000000000" pitchFamily="2" charset="2"/>
              <a:buChar char="§"/>
            </a:pPr>
            <a:r>
              <a:rPr lang="fr-FR" sz="1400" dirty="0"/>
              <a:t>Autres recettes exceptionnelles (hors cessions)</a:t>
            </a:r>
            <a:endParaRPr lang="fr-FR" sz="1400" dirty="0" smtClean="0"/>
          </a:p>
          <a:p>
            <a:pPr marL="285750" indent="-285750">
              <a:buClr>
                <a:schemeClr val="accent2"/>
              </a:buClr>
              <a:buFont typeface="Wingdings" panose="05000000000000000000" pitchFamily="2" charset="2"/>
              <a:buChar char="§"/>
            </a:pPr>
            <a:endParaRPr lang="fr-FR" dirty="0"/>
          </a:p>
        </p:txBody>
      </p:sp>
      <p:pic>
        <p:nvPicPr>
          <p:cNvPr id="16" name="chart"/>
          <p:cNvPicPr>
            <a:picLocks noChangeAspect="1"/>
          </p:cNvPicPr>
          <p:nvPr/>
        </p:nvPicPr>
        <p:blipFill>
          <a:blip r:embed="rId6"/>
          <a:stretch>
            <a:fillRect/>
          </a:stretch>
        </p:blipFill>
        <p:spPr>
          <a:xfrm>
            <a:off x="876280" y="5495163"/>
            <a:ext cx="1036500" cy="759714"/>
          </a:xfrm>
          <a:prstGeom prst="rect">
            <a:avLst/>
          </a:prstGeom>
        </p:spPr>
      </p:pic>
      <p:sp>
        <p:nvSpPr>
          <p:cNvPr id="3" name="ZoneTexte 2"/>
          <p:cNvSpPr txBox="1"/>
          <p:nvPr/>
        </p:nvSpPr>
        <p:spPr>
          <a:xfrm>
            <a:off x="1919116" y="5406429"/>
            <a:ext cx="9997901" cy="830997"/>
          </a:xfrm>
          <a:prstGeom prst="rect">
            <a:avLst/>
          </a:prstGeom>
          <a:noFill/>
        </p:spPr>
        <p:txBody>
          <a:bodyPr wrap="square" rtlCol="0">
            <a:spAutoFit/>
          </a:bodyPr>
          <a:lstStyle/>
          <a:p>
            <a:pPr algn="just"/>
            <a:r>
              <a:rPr lang="fr-FR" sz="1600" b="1" dirty="0" smtClean="0">
                <a:solidFill>
                  <a:srgbClr val="0087B4"/>
                </a:solidFill>
              </a:rPr>
              <a:t>Malgré la diminution de certaines recettes (dotation de l’Etat, fonds de solidarité et autres taxes…) du fait notamment de la progression du produit fiscal et des attributions de compensation, les recettes réelles de fonctionnement se maintiennent à leur niveau de </a:t>
            </a:r>
            <a:r>
              <a:rPr lang="fr-FR" sz="1600" b="1" dirty="0" smtClean="0">
                <a:solidFill>
                  <a:srgbClr val="0087B4"/>
                </a:solidFill>
              </a:rPr>
              <a:t>2023</a:t>
            </a:r>
            <a:endParaRPr lang="fr-FR" sz="1600" b="1" dirty="0">
              <a:solidFill>
                <a:srgbClr val="0087B4"/>
              </a:solidFill>
            </a:endParaRPr>
          </a:p>
        </p:txBody>
      </p:sp>
    </p:spTree>
    <p:extLst>
      <p:ext uri="{BB962C8B-B14F-4D97-AF65-F5344CB8AC3E}">
        <p14:creationId xmlns:p14="http://schemas.microsoft.com/office/powerpoint/2010/main" val="2238038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9249" y="223914"/>
            <a:ext cx="10515600" cy="1020763"/>
          </a:xfrm>
        </p:spPr>
        <p:txBody>
          <a:bodyPr>
            <a:noAutofit/>
          </a:bodyPr>
          <a:lstStyle/>
          <a:p>
            <a:pPr algn="ctr"/>
            <a:r>
              <a:rPr lang="fr-FR" sz="2800" b="1" dirty="0">
                <a:solidFill>
                  <a:srgbClr val="0087B4"/>
                </a:solidFill>
                <a:latin typeface="Arial" charset="0"/>
                <a:ea typeface="Arial" charset="0"/>
                <a:cs typeface="Arial" charset="0"/>
              </a:rPr>
              <a:t>Un effort soutenu de maîtrise des dépenses de    fonctionnement (en M€ à périmètre constant)</a:t>
            </a:r>
            <a:endParaRPr lang="fr-FR" sz="2800" dirty="0"/>
          </a:p>
        </p:txBody>
      </p:sp>
      <p:sp>
        <p:nvSpPr>
          <p:cNvPr id="4" name="Espace réservé du numéro de diapositive 3"/>
          <p:cNvSpPr>
            <a:spLocks noGrp="1"/>
          </p:cNvSpPr>
          <p:nvPr>
            <p:ph type="sldNum" sz="quarter" idx="12"/>
          </p:nvPr>
        </p:nvSpPr>
        <p:spPr/>
        <p:txBody>
          <a:bodyPr/>
          <a:lstStyle/>
          <a:p>
            <a:fld id="{1656EF1C-F198-C842-A66B-4871C88B5830}" type="slidenum">
              <a:rPr lang="fr-FR" smtClean="0"/>
              <a:pPr/>
              <a:t>14</a:t>
            </a:fld>
            <a:endParaRPr lang="fr-FR"/>
          </a:p>
        </p:txBody>
      </p:sp>
      <p:pic>
        <p:nvPicPr>
          <p:cNvPr id="8" name="chart"/>
          <p:cNvPicPr>
            <a:picLocks noChangeAspect="1"/>
          </p:cNvPicPr>
          <p:nvPr/>
        </p:nvPicPr>
        <p:blipFill>
          <a:blip r:embed="rId4"/>
          <a:stretch>
            <a:fillRect/>
          </a:stretch>
        </p:blipFill>
        <p:spPr>
          <a:xfrm>
            <a:off x="876280" y="5495163"/>
            <a:ext cx="1209844" cy="759714"/>
          </a:xfrm>
          <a:prstGeom prst="rect">
            <a:avLst/>
          </a:prstGeom>
        </p:spPr>
      </p:pic>
      <p:sp>
        <p:nvSpPr>
          <p:cNvPr id="9" name="ZoneTexte 8"/>
          <p:cNvSpPr txBox="1"/>
          <p:nvPr/>
        </p:nvSpPr>
        <p:spPr>
          <a:xfrm>
            <a:off x="1988820" y="5300573"/>
            <a:ext cx="9364423" cy="1420902"/>
          </a:xfrm>
          <a:prstGeom prst="rect">
            <a:avLst/>
          </a:prstGeom>
          <a:noFill/>
        </p:spPr>
        <p:txBody>
          <a:bodyPr wrap="square" rtlCol="0">
            <a:spAutoFit/>
          </a:bodyPr>
          <a:lstStyle/>
          <a:p>
            <a:pPr marL="457200" lvl="2" algn="just">
              <a:spcBef>
                <a:spcPts val="1000"/>
              </a:spcBef>
            </a:pPr>
            <a:r>
              <a:rPr lang="fr-FR" sz="1900" b="1" dirty="0">
                <a:solidFill>
                  <a:srgbClr val="0087B4"/>
                </a:solidFill>
              </a:rPr>
              <a:t>La hausse des dépenses de fonctionnement devrait être contenue à 0,8% par rapport au CA2023. L’objectif visant à allier la démarche d’optimisation de la dépense publique, tout en préservant des services publics de qualité est maintenu en 2024.</a:t>
            </a:r>
          </a:p>
          <a:p>
            <a:pPr marL="457200" lvl="2" indent="0" algn="just">
              <a:spcBef>
                <a:spcPts val="1000"/>
              </a:spcBef>
              <a:buNone/>
            </a:pPr>
            <a:endParaRPr lang="fr-FR" sz="1900" b="1" dirty="0">
              <a:solidFill>
                <a:srgbClr val="0087B4"/>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380275636"/>
              </p:ext>
            </p:extLst>
          </p:nvPr>
        </p:nvGraphicFramePr>
        <p:xfrm>
          <a:off x="1563329" y="1019129"/>
          <a:ext cx="9409471" cy="4281443"/>
        </p:xfrm>
        <a:graphic>
          <a:graphicData uri="http://schemas.openxmlformats.org/drawingml/2006/chart">
            <c:chart xmlns:c="http://schemas.openxmlformats.org/drawingml/2006/chart" xmlns:r="http://schemas.openxmlformats.org/officeDocument/2006/relationships" r:id="rId5"/>
          </a:graphicData>
        </a:graphic>
      </p:graphicFrame>
      <p:pic>
        <p:nvPicPr>
          <p:cNvPr id="12" name="Image 11"/>
          <p:cNvPicPr>
            <a:picLocks noChangeAspect="1"/>
          </p:cNvPicPr>
          <p:nvPr/>
        </p:nvPicPr>
        <p:blipFill>
          <a:blip r:embed="rId6"/>
          <a:stretch>
            <a:fillRect/>
          </a:stretch>
        </p:blipFill>
        <p:spPr>
          <a:xfrm>
            <a:off x="10491948" y="145244"/>
            <a:ext cx="1516550" cy="1315911"/>
          </a:xfrm>
          <a:prstGeom prst="rect">
            <a:avLst/>
          </a:prstGeom>
        </p:spPr>
      </p:pic>
      <p:cxnSp>
        <p:nvCxnSpPr>
          <p:cNvPr id="5" name="Connecteur droit avec flèche 4"/>
          <p:cNvCxnSpPr/>
          <p:nvPr/>
        </p:nvCxnSpPr>
        <p:spPr>
          <a:xfrm>
            <a:off x="3569110" y="1836174"/>
            <a:ext cx="5213555" cy="5825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lèche courbée vers le bas 6"/>
          <p:cNvSpPr/>
          <p:nvPr/>
        </p:nvSpPr>
        <p:spPr>
          <a:xfrm>
            <a:off x="8952271" y="1401097"/>
            <a:ext cx="1029929" cy="361335"/>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9016742" y="1113503"/>
            <a:ext cx="879015" cy="369332"/>
          </a:xfrm>
          <a:prstGeom prst="rect">
            <a:avLst/>
          </a:prstGeom>
          <a:noFill/>
        </p:spPr>
        <p:txBody>
          <a:bodyPr wrap="square" rtlCol="0">
            <a:spAutoFit/>
          </a:bodyPr>
          <a:lstStyle/>
          <a:p>
            <a:r>
              <a:rPr lang="fr-FR" b="1" dirty="0" smtClean="0">
                <a:solidFill>
                  <a:srgbClr val="FF0000"/>
                </a:solidFill>
              </a:rPr>
              <a:t>+0,84%</a:t>
            </a:r>
            <a:endParaRPr lang="fr-FR" b="1" dirty="0">
              <a:solidFill>
                <a:srgbClr val="FF0000"/>
              </a:solidFill>
            </a:endParaRPr>
          </a:p>
        </p:txBody>
      </p:sp>
    </p:spTree>
    <p:extLst>
      <p:ext uri="{BB962C8B-B14F-4D97-AF65-F5344CB8AC3E}">
        <p14:creationId xmlns:p14="http://schemas.microsoft.com/office/powerpoint/2010/main" val="120743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231938"/>
            <a:ext cx="10642861" cy="803918"/>
          </a:xfrm>
        </p:spPr>
        <p:txBody>
          <a:bodyPr>
            <a:noAutofit/>
          </a:bodyPr>
          <a:lstStyle/>
          <a:p>
            <a:pPr algn="ctr"/>
            <a:r>
              <a:rPr lang="fr-FR" sz="2400" b="1" dirty="0" smtClean="0">
                <a:solidFill>
                  <a:srgbClr val="0087B4"/>
                </a:solidFill>
                <a:latin typeface="Arial" charset="0"/>
                <a:ea typeface="Arial" charset="0"/>
                <a:cs typeface="Arial" charset="0"/>
              </a:rPr>
              <a:t>Les charges à caractère général: des dépenses maîtrisées</a:t>
            </a:r>
            <a:r>
              <a:rPr lang="fr-FR" sz="2400" b="1" dirty="0">
                <a:solidFill>
                  <a:srgbClr val="0087B4"/>
                </a:solidFill>
                <a:latin typeface="Arial" charset="0"/>
                <a:ea typeface="Arial" charset="0"/>
                <a:cs typeface="Arial" charset="0"/>
              </a:rPr>
              <a:t/>
            </a:r>
            <a:br>
              <a:rPr lang="fr-FR" sz="2400" b="1" dirty="0">
                <a:solidFill>
                  <a:srgbClr val="0087B4"/>
                </a:solidFill>
                <a:latin typeface="Arial" charset="0"/>
                <a:ea typeface="Arial" charset="0"/>
                <a:cs typeface="Arial" charset="0"/>
              </a:rPr>
            </a:br>
            <a:endParaRPr lang="fr-FR" sz="24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982134" y="1169044"/>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51910" y="960120"/>
            <a:ext cx="7760970" cy="1809362"/>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049377" y="1002199"/>
            <a:ext cx="751388" cy="176728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1255215" y="1084239"/>
            <a:ext cx="1534461" cy="1833656"/>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2"/>
                </a:solidFill>
                <a:latin typeface="Arial Narrow" panose="020B0606020202030204" pitchFamily="34" charset="0"/>
              </a:rPr>
              <a:t>C</a:t>
            </a:r>
            <a:r>
              <a:rPr lang="fr-FR" sz="1400" b="1" dirty="0" smtClean="0">
                <a:solidFill>
                  <a:schemeClr val="accent2"/>
                </a:solidFill>
                <a:latin typeface="Arial Narrow" panose="020B0606020202030204" pitchFamily="34" charset="0"/>
              </a:rPr>
              <a:t>ONTEXTE </a:t>
            </a:r>
            <a:r>
              <a:rPr lang="fr-FR" sz="1600" b="1" dirty="0" smtClean="0">
                <a:solidFill>
                  <a:schemeClr val="accent2"/>
                </a:solidFill>
                <a:latin typeface="Arial Narrow" panose="020B0606020202030204" pitchFamily="34" charset="0"/>
              </a:rPr>
              <a:t>E</a:t>
            </a:r>
            <a:r>
              <a:rPr lang="fr-FR" sz="1400" b="1" dirty="0" smtClean="0">
                <a:solidFill>
                  <a:schemeClr val="accent2"/>
                </a:solidFill>
                <a:latin typeface="Arial Narrow" panose="020B0606020202030204" pitchFamily="34" charset="0"/>
              </a:rPr>
              <a:t>CONOMIQUE</a:t>
            </a:r>
            <a:endParaRPr lang="fr-FR" sz="1400" b="1" dirty="0">
              <a:solidFill>
                <a:schemeClr val="accent2"/>
              </a:solidFill>
              <a:latin typeface="Arial Narrow" panose="020B0606020202030204" pitchFamily="34" charset="0"/>
            </a:endParaRPr>
          </a:p>
        </p:txBody>
      </p:sp>
      <p:sp>
        <p:nvSpPr>
          <p:cNvPr id="11" name="ZoneTexte 10"/>
          <p:cNvSpPr txBox="1"/>
          <p:nvPr/>
        </p:nvSpPr>
        <p:spPr>
          <a:xfrm>
            <a:off x="4115634" y="1030014"/>
            <a:ext cx="7040603" cy="2308324"/>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fr-FR" dirty="0">
                <a:solidFill>
                  <a:srgbClr val="0087B4"/>
                </a:solidFill>
              </a:rPr>
              <a:t>Augmentation des dépenses relatives à la restauration dans les différentes structures de la ville (cantine scolaire, centres de loisirs (+17%), +75% pour la petite enfance</a:t>
            </a:r>
            <a:r>
              <a:rPr lang="fr-FR" dirty="0" smtClean="0">
                <a:solidFill>
                  <a:srgbClr val="0087B4"/>
                </a:solidFill>
              </a:rPr>
              <a:t>);</a:t>
            </a:r>
            <a:endParaRPr lang="fr-FR" dirty="0">
              <a:solidFill>
                <a:srgbClr val="0087B4"/>
              </a:solidFill>
            </a:endParaRPr>
          </a:p>
          <a:p>
            <a:pPr marL="285750" indent="-285750">
              <a:buClr>
                <a:schemeClr val="accent2"/>
              </a:buClr>
              <a:buFont typeface="Wingdings" panose="05000000000000000000" pitchFamily="2" charset="2"/>
              <a:buChar char="§"/>
            </a:pPr>
            <a:r>
              <a:rPr lang="fr-FR" dirty="0" smtClean="0">
                <a:solidFill>
                  <a:srgbClr val="0087B4"/>
                </a:solidFill>
              </a:rPr>
              <a:t>Hausse </a:t>
            </a:r>
            <a:r>
              <a:rPr lang="fr-FR" dirty="0">
                <a:solidFill>
                  <a:srgbClr val="0087B4"/>
                </a:solidFill>
              </a:rPr>
              <a:t>du coût des dépenses d’assurances (+38</a:t>
            </a:r>
            <a:r>
              <a:rPr lang="fr-FR" dirty="0" smtClean="0">
                <a:solidFill>
                  <a:srgbClr val="0087B4"/>
                </a:solidFill>
              </a:rPr>
              <a:t>%);</a:t>
            </a:r>
          </a:p>
          <a:p>
            <a:pPr marL="285750" indent="-285750">
              <a:buClr>
                <a:schemeClr val="accent2"/>
              </a:buClr>
              <a:buFont typeface="Wingdings" panose="05000000000000000000" pitchFamily="2" charset="2"/>
              <a:buChar char="§"/>
            </a:pPr>
            <a:r>
              <a:rPr lang="fr-FR" dirty="0" smtClean="0">
                <a:solidFill>
                  <a:srgbClr val="0087B4"/>
                </a:solidFill>
              </a:rPr>
              <a:t>Réduction</a:t>
            </a:r>
            <a:r>
              <a:rPr lang="fr-FR" b="1" dirty="0" smtClean="0">
                <a:solidFill>
                  <a:srgbClr val="0087B4"/>
                </a:solidFill>
              </a:rPr>
              <a:t> </a:t>
            </a:r>
            <a:r>
              <a:rPr lang="fr-FR" dirty="0">
                <a:solidFill>
                  <a:srgbClr val="0087B4"/>
                </a:solidFill>
              </a:rPr>
              <a:t>programmée des dépenses d’énergie, post flambée de 2023 (-15</a:t>
            </a:r>
            <a:r>
              <a:rPr lang="fr-FR" dirty="0" smtClean="0">
                <a:solidFill>
                  <a:srgbClr val="0087B4"/>
                </a:solidFill>
              </a:rPr>
              <a:t>%).</a:t>
            </a:r>
            <a:endParaRPr lang="fr-FR" dirty="0">
              <a:solidFill>
                <a:srgbClr val="0087B4"/>
              </a:solidFill>
            </a:endParaRPr>
          </a:p>
          <a:p>
            <a:pPr marL="285750" indent="-285750">
              <a:buClr>
                <a:schemeClr val="accent2"/>
              </a:buClr>
              <a:buFont typeface="Wingdings" panose="05000000000000000000" pitchFamily="2" charset="2"/>
              <a:buChar char="§"/>
            </a:pPr>
            <a:endParaRPr lang="fr-FR" dirty="0">
              <a:solidFill>
                <a:srgbClr val="0087B4"/>
              </a:solidFill>
            </a:endParaRPr>
          </a:p>
          <a:p>
            <a:endParaRPr lang="fr-FR" dirty="0">
              <a:solidFill>
                <a:schemeClr val="accent2"/>
              </a:solidFill>
            </a:endParaRPr>
          </a:p>
        </p:txBody>
      </p:sp>
      <p:sp>
        <p:nvSpPr>
          <p:cNvPr id="12" name="Rectangle avec coins rognés en diagonale 11"/>
          <p:cNvSpPr/>
          <p:nvPr/>
        </p:nvSpPr>
        <p:spPr>
          <a:xfrm rot="21374188">
            <a:off x="1450626" y="3130289"/>
            <a:ext cx="1623795" cy="2006348"/>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2"/>
                </a:solidFill>
                <a:latin typeface="Arial Narrow" panose="020B0606020202030204" pitchFamily="34" charset="0"/>
              </a:rPr>
              <a:t>G</a:t>
            </a:r>
            <a:r>
              <a:rPr lang="fr-FR" sz="1600" b="1" dirty="0" smtClean="0">
                <a:solidFill>
                  <a:schemeClr val="accent2"/>
                </a:solidFill>
                <a:latin typeface="Arial Narrow" panose="020B0606020202030204" pitchFamily="34" charset="0"/>
              </a:rPr>
              <a:t>ESTION </a:t>
            </a:r>
            <a:r>
              <a:rPr lang="fr-FR" b="1" dirty="0" smtClean="0">
                <a:solidFill>
                  <a:schemeClr val="accent2"/>
                </a:solidFill>
                <a:latin typeface="Arial Narrow" panose="020B0606020202030204" pitchFamily="34" charset="0"/>
              </a:rPr>
              <a:t>R</a:t>
            </a:r>
            <a:r>
              <a:rPr lang="fr-FR" sz="1600" b="1" dirty="0" smtClean="0">
                <a:solidFill>
                  <a:schemeClr val="accent2"/>
                </a:solidFill>
                <a:latin typeface="Arial Narrow" panose="020B0606020202030204" pitchFamily="34" charset="0"/>
              </a:rPr>
              <a:t>IGOUREUSE</a:t>
            </a:r>
            <a:endParaRPr lang="fr-FR" sz="1600" b="1" dirty="0">
              <a:solidFill>
                <a:schemeClr val="accent2"/>
              </a:solidFill>
              <a:latin typeface="Arial Narrow" panose="020B0606020202030204" pitchFamily="34" charset="0"/>
            </a:endParaRPr>
          </a:p>
        </p:txBody>
      </p:sp>
      <p:sp>
        <p:nvSpPr>
          <p:cNvPr id="13" name="Rectangle 12"/>
          <p:cNvSpPr/>
          <p:nvPr/>
        </p:nvSpPr>
        <p:spPr>
          <a:xfrm>
            <a:off x="3889906" y="3108132"/>
            <a:ext cx="7760970" cy="1742127"/>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droite 13"/>
          <p:cNvSpPr/>
          <p:nvPr/>
        </p:nvSpPr>
        <p:spPr>
          <a:xfrm>
            <a:off x="3138518" y="3249821"/>
            <a:ext cx="751388" cy="176728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4"/>
          <a:stretch>
            <a:fillRect/>
          </a:stretch>
        </p:blipFill>
        <p:spPr>
          <a:xfrm>
            <a:off x="11156238" y="83552"/>
            <a:ext cx="913284" cy="792457"/>
          </a:xfrm>
          <a:prstGeom prst="rect">
            <a:avLst/>
          </a:prstGeom>
        </p:spPr>
      </p:pic>
      <p:sp>
        <p:nvSpPr>
          <p:cNvPr id="16" name="ZoneTexte 15"/>
          <p:cNvSpPr txBox="1"/>
          <p:nvPr/>
        </p:nvSpPr>
        <p:spPr>
          <a:xfrm>
            <a:off x="4115634" y="3249821"/>
            <a:ext cx="7238166" cy="1200329"/>
          </a:xfrm>
          <a:prstGeom prst="rect">
            <a:avLst/>
          </a:prstGeom>
          <a:noFill/>
        </p:spPr>
        <p:txBody>
          <a:bodyPr wrap="square" rtlCol="0">
            <a:spAutoFit/>
          </a:bodyPr>
          <a:lstStyle/>
          <a:p>
            <a:pPr marL="285750" lvl="2" indent="-285750">
              <a:lnSpc>
                <a:spcPct val="100000"/>
              </a:lnSpc>
              <a:buClr>
                <a:schemeClr val="accent2"/>
              </a:buClr>
              <a:buFont typeface="Wingdings" panose="05000000000000000000" pitchFamily="2" charset="2"/>
              <a:buChar char="§"/>
            </a:pPr>
            <a:endParaRPr lang="fr-FR" dirty="0" smtClean="0">
              <a:solidFill>
                <a:srgbClr val="0087B4"/>
              </a:solidFill>
            </a:endParaRPr>
          </a:p>
          <a:p>
            <a:pPr marL="285750" lvl="2" indent="-285750">
              <a:lnSpc>
                <a:spcPct val="100000"/>
              </a:lnSpc>
              <a:buClr>
                <a:schemeClr val="accent2"/>
              </a:buClr>
              <a:buFont typeface="Wingdings" panose="05000000000000000000" pitchFamily="2" charset="2"/>
              <a:buChar char="§"/>
            </a:pPr>
            <a:r>
              <a:rPr lang="fr-FR" dirty="0">
                <a:solidFill>
                  <a:srgbClr val="0087B4"/>
                </a:solidFill>
              </a:rPr>
              <a:t>Réduction des locations;</a:t>
            </a:r>
          </a:p>
          <a:p>
            <a:pPr marL="285750" lvl="2" indent="-285750">
              <a:lnSpc>
                <a:spcPct val="100000"/>
              </a:lnSpc>
              <a:buClr>
                <a:schemeClr val="accent2"/>
              </a:buClr>
              <a:buFont typeface="Wingdings" panose="05000000000000000000" pitchFamily="2" charset="2"/>
              <a:buChar char="§"/>
            </a:pPr>
            <a:r>
              <a:rPr lang="fr-FR" dirty="0">
                <a:solidFill>
                  <a:srgbClr val="0087B4"/>
                </a:solidFill>
              </a:rPr>
              <a:t>optimisation de l’utilisation des bâtiments communaux;</a:t>
            </a:r>
          </a:p>
          <a:p>
            <a:pPr marL="285750" lvl="2" indent="-285750">
              <a:lnSpc>
                <a:spcPct val="100000"/>
              </a:lnSpc>
              <a:buClr>
                <a:schemeClr val="accent2"/>
              </a:buClr>
              <a:buFont typeface="Wingdings" panose="05000000000000000000" pitchFamily="2" charset="2"/>
              <a:buChar char="§"/>
            </a:pPr>
            <a:r>
              <a:rPr lang="fr-FR" dirty="0">
                <a:solidFill>
                  <a:srgbClr val="0087B4"/>
                </a:solidFill>
              </a:rPr>
              <a:t>Réflexion sur les modes de gestion des services </a:t>
            </a:r>
            <a:r>
              <a:rPr lang="fr-FR" dirty="0" smtClean="0">
                <a:solidFill>
                  <a:srgbClr val="0087B4"/>
                </a:solidFill>
              </a:rPr>
              <a:t>publics.</a:t>
            </a:r>
            <a:endParaRPr lang="fr-FR" dirty="0">
              <a:solidFill>
                <a:srgbClr val="0087B4"/>
              </a:solidFill>
            </a:endParaRPr>
          </a:p>
        </p:txBody>
      </p:sp>
      <p:pic>
        <p:nvPicPr>
          <p:cNvPr id="19" name="chart"/>
          <p:cNvPicPr>
            <a:picLocks noChangeAspect="1"/>
          </p:cNvPicPr>
          <p:nvPr/>
        </p:nvPicPr>
        <p:blipFill>
          <a:blip r:embed="rId5"/>
          <a:stretch>
            <a:fillRect/>
          </a:stretch>
        </p:blipFill>
        <p:spPr>
          <a:xfrm>
            <a:off x="876280" y="5495163"/>
            <a:ext cx="1209844" cy="759714"/>
          </a:xfrm>
          <a:prstGeom prst="rect">
            <a:avLst/>
          </a:prstGeom>
        </p:spPr>
      </p:pic>
      <p:sp>
        <p:nvSpPr>
          <p:cNvPr id="21" name="ZoneTexte 20"/>
          <p:cNvSpPr txBox="1"/>
          <p:nvPr/>
        </p:nvSpPr>
        <p:spPr>
          <a:xfrm>
            <a:off x="1989376" y="5528669"/>
            <a:ext cx="9984824" cy="677108"/>
          </a:xfrm>
          <a:prstGeom prst="rect">
            <a:avLst/>
          </a:prstGeom>
          <a:noFill/>
        </p:spPr>
        <p:txBody>
          <a:bodyPr wrap="square" rtlCol="0">
            <a:spAutoFit/>
          </a:bodyPr>
          <a:lstStyle/>
          <a:p>
            <a:pPr marL="457200" lvl="2" indent="0" algn="just">
              <a:spcBef>
                <a:spcPts val="1000"/>
              </a:spcBef>
              <a:buNone/>
            </a:pPr>
            <a:r>
              <a:rPr lang="fr-FR" sz="1900" b="1" dirty="0">
                <a:solidFill>
                  <a:srgbClr val="0087B4"/>
                </a:solidFill>
              </a:rPr>
              <a:t>La </a:t>
            </a:r>
            <a:r>
              <a:rPr lang="fr-FR" b="1" dirty="0">
                <a:solidFill>
                  <a:srgbClr val="0087B4"/>
                </a:solidFill>
              </a:rPr>
              <a:t>progression</a:t>
            </a:r>
            <a:r>
              <a:rPr lang="fr-FR" sz="1900" b="1" dirty="0">
                <a:solidFill>
                  <a:srgbClr val="0087B4"/>
                </a:solidFill>
              </a:rPr>
              <a:t> des </a:t>
            </a:r>
            <a:r>
              <a:rPr lang="fr-FR" sz="1900" b="1" dirty="0" smtClean="0">
                <a:solidFill>
                  <a:srgbClr val="0087B4"/>
                </a:solidFill>
              </a:rPr>
              <a:t>charges à caractère général </a:t>
            </a:r>
            <a:r>
              <a:rPr lang="fr-FR" sz="1900" b="1" dirty="0">
                <a:solidFill>
                  <a:srgbClr val="0087B4"/>
                </a:solidFill>
              </a:rPr>
              <a:t>devrait être contenue à </a:t>
            </a:r>
            <a:r>
              <a:rPr lang="fr-FR" sz="1900" b="1" dirty="0" smtClean="0">
                <a:solidFill>
                  <a:srgbClr val="0087B4"/>
                </a:solidFill>
              </a:rPr>
              <a:t>4% entre le BP2024 et le CA2023, </a:t>
            </a:r>
            <a:r>
              <a:rPr lang="fr-FR" sz="1900" b="1" dirty="0">
                <a:solidFill>
                  <a:srgbClr val="0087B4"/>
                </a:solidFill>
              </a:rPr>
              <a:t>contre 17% entre </a:t>
            </a:r>
            <a:r>
              <a:rPr lang="fr-FR" sz="1900" b="1" dirty="0" smtClean="0">
                <a:solidFill>
                  <a:srgbClr val="0087B4"/>
                </a:solidFill>
              </a:rPr>
              <a:t>2022 </a:t>
            </a:r>
            <a:r>
              <a:rPr lang="fr-FR" sz="1900" b="1" dirty="0">
                <a:solidFill>
                  <a:srgbClr val="0087B4"/>
                </a:solidFill>
              </a:rPr>
              <a:t>et </a:t>
            </a:r>
            <a:r>
              <a:rPr lang="fr-FR" sz="1900" b="1" dirty="0" smtClean="0">
                <a:solidFill>
                  <a:srgbClr val="0087B4"/>
                </a:solidFill>
              </a:rPr>
              <a:t>2023 tout en préservant les services publics.</a:t>
            </a:r>
            <a:endParaRPr lang="fr-FR" sz="1900" b="1" dirty="0">
              <a:solidFill>
                <a:srgbClr val="0087B4"/>
              </a:solidFill>
            </a:endParaRPr>
          </a:p>
        </p:txBody>
      </p:sp>
    </p:spTree>
    <p:extLst>
      <p:ext uri="{BB962C8B-B14F-4D97-AF65-F5344CB8AC3E}">
        <p14:creationId xmlns:p14="http://schemas.microsoft.com/office/powerpoint/2010/main" val="2155483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231938"/>
            <a:ext cx="10642861" cy="803918"/>
          </a:xfrm>
        </p:spPr>
        <p:txBody>
          <a:bodyPr>
            <a:noAutofit/>
          </a:bodyPr>
          <a:lstStyle/>
          <a:p>
            <a:pPr algn="ctr"/>
            <a:r>
              <a:rPr lang="fr-FR" sz="2400" b="1" dirty="0" smtClean="0">
                <a:solidFill>
                  <a:srgbClr val="0087B4"/>
                </a:solidFill>
                <a:latin typeface="Arial" charset="0"/>
                <a:ea typeface="Arial" charset="0"/>
                <a:cs typeface="Arial" charset="0"/>
              </a:rPr>
              <a:t>Les charges à caractère général: des dépenses maîtrisées</a:t>
            </a:r>
            <a:r>
              <a:rPr lang="fr-FR" sz="2400" b="1" dirty="0">
                <a:solidFill>
                  <a:srgbClr val="0087B4"/>
                </a:solidFill>
                <a:latin typeface="Arial" charset="0"/>
                <a:ea typeface="Arial" charset="0"/>
                <a:cs typeface="Arial" charset="0"/>
              </a:rPr>
              <a:t/>
            </a:r>
            <a:br>
              <a:rPr lang="fr-FR" sz="2400" b="1" dirty="0">
                <a:solidFill>
                  <a:srgbClr val="0087B4"/>
                </a:solidFill>
                <a:latin typeface="Arial" charset="0"/>
                <a:ea typeface="Arial" charset="0"/>
                <a:cs typeface="Arial" charset="0"/>
              </a:rPr>
            </a:br>
            <a:endParaRPr lang="fr-FR" sz="24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982134" y="1169044"/>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ZoneTexte 10"/>
          <p:cNvSpPr txBox="1"/>
          <p:nvPr/>
        </p:nvSpPr>
        <p:spPr>
          <a:xfrm>
            <a:off x="4115634" y="1030014"/>
            <a:ext cx="7040603" cy="646331"/>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endParaRPr lang="fr-FR" dirty="0">
              <a:solidFill>
                <a:srgbClr val="0087B4"/>
              </a:solidFill>
            </a:endParaRPr>
          </a:p>
          <a:p>
            <a:endParaRPr lang="fr-FR" dirty="0">
              <a:solidFill>
                <a:schemeClr val="accent2"/>
              </a:solidFill>
            </a:endParaRPr>
          </a:p>
        </p:txBody>
      </p:sp>
      <p:sp>
        <p:nvSpPr>
          <p:cNvPr id="12" name="Rectangle avec coins rognés en diagonale 11"/>
          <p:cNvSpPr/>
          <p:nvPr/>
        </p:nvSpPr>
        <p:spPr>
          <a:xfrm rot="21374188">
            <a:off x="789710" y="1594949"/>
            <a:ext cx="2184587" cy="3595218"/>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2"/>
                </a:solidFill>
                <a:latin typeface="Arial Narrow" panose="020B0606020202030204" pitchFamily="34" charset="0"/>
              </a:rPr>
              <a:t>UN SERVICE PUBLIC PRESERVE</a:t>
            </a:r>
            <a:endParaRPr lang="fr-FR" sz="2000" b="1" dirty="0">
              <a:solidFill>
                <a:schemeClr val="accent2"/>
              </a:solidFill>
              <a:latin typeface="Arial Narrow" panose="020B0606020202030204" pitchFamily="34" charset="0"/>
            </a:endParaRPr>
          </a:p>
        </p:txBody>
      </p:sp>
      <p:sp>
        <p:nvSpPr>
          <p:cNvPr id="13" name="Rectangle 12"/>
          <p:cNvSpPr/>
          <p:nvPr/>
        </p:nvSpPr>
        <p:spPr>
          <a:xfrm>
            <a:off x="3947177" y="1214657"/>
            <a:ext cx="7760970" cy="4180823"/>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droite 13"/>
          <p:cNvSpPr/>
          <p:nvPr/>
        </p:nvSpPr>
        <p:spPr>
          <a:xfrm>
            <a:off x="3142862" y="2465215"/>
            <a:ext cx="751388" cy="176728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4"/>
          <a:stretch>
            <a:fillRect/>
          </a:stretch>
        </p:blipFill>
        <p:spPr>
          <a:xfrm>
            <a:off x="11156238" y="83552"/>
            <a:ext cx="913284" cy="792457"/>
          </a:xfrm>
          <a:prstGeom prst="rect">
            <a:avLst/>
          </a:prstGeom>
        </p:spPr>
      </p:pic>
      <p:sp>
        <p:nvSpPr>
          <p:cNvPr id="16" name="ZoneTexte 15"/>
          <p:cNvSpPr txBox="1"/>
          <p:nvPr/>
        </p:nvSpPr>
        <p:spPr>
          <a:xfrm>
            <a:off x="4031068" y="1353179"/>
            <a:ext cx="7730006" cy="3600986"/>
          </a:xfrm>
          <a:prstGeom prst="rect">
            <a:avLst/>
          </a:prstGeom>
          <a:noFill/>
        </p:spPr>
        <p:txBody>
          <a:bodyPr wrap="square" rtlCol="0">
            <a:spAutoFit/>
          </a:bodyPr>
          <a:lstStyle/>
          <a:p>
            <a:pPr marL="285750" lvl="2" indent="-285750">
              <a:lnSpc>
                <a:spcPct val="100000"/>
              </a:lnSpc>
              <a:buClr>
                <a:schemeClr val="accent2"/>
              </a:buClr>
              <a:buFont typeface="Wingdings" panose="05000000000000000000" pitchFamily="2" charset="2"/>
              <a:buChar char="§"/>
            </a:pPr>
            <a:endParaRPr lang="fr-FR" dirty="0" smtClean="0">
              <a:solidFill>
                <a:srgbClr val="0087B4"/>
              </a:solidFill>
            </a:endParaRPr>
          </a:p>
          <a:p>
            <a:pPr marL="285750" lvl="0" indent="-285750" algn="just">
              <a:buClr>
                <a:schemeClr val="accent2"/>
              </a:buClr>
              <a:buFont typeface="Wingdings" panose="05000000000000000000" pitchFamily="2" charset="2"/>
              <a:buChar char="§"/>
            </a:pPr>
            <a:r>
              <a:rPr lang="fr-FR" sz="1600" b="1" dirty="0">
                <a:solidFill>
                  <a:srgbClr val="0087B4"/>
                </a:solidFill>
              </a:rPr>
              <a:t>La poursuite de la mise en place du projet éducatif du territoire </a:t>
            </a:r>
            <a:r>
              <a:rPr lang="fr-FR" sz="1600" dirty="0">
                <a:solidFill>
                  <a:srgbClr val="0087B4"/>
                </a:solidFill>
              </a:rPr>
              <a:t>(PEDT) validé en </a:t>
            </a:r>
            <a:r>
              <a:rPr lang="fr-FR" sz="1600" dirty="0" smtClean="0">
                <a:solidFill>
                  <a:srgbClr val="0087B4"/>
                </a:solidFill>
              </a:rPr>
              <a:t>2021;</a:t>
            </a:r>
            <a:endParaRPr lang="fr-FR" sz="1600" dirty="0">
              <a:solidFill>
                <a:srgbClr val="0087B4"/>
              </a:solidFill>
            </a:endParaRPr>
          </a:p>
          <a:p>
            <a:pPr marL="285750" lvl="0" indent="-285750" algn="just">
              <a:buClr>
                <a:schemeClr val="accent2"/>
              </a:buClr>
              <a:buFont typeface="Wingdings" panose="05000000000000000000" pitchFamily="2" charset="2"/>
              <a:buChar char="§"/>
            </a:pPr>
            <a:r>
              <a:rPr lang="fr-FR" sz="1600" dirty="0" smtClean="0">
                <a:solidFill>
                  <a:srgbClr val="0087B4"/>
                </a:solidFill>
              </a:rPr>
              <a:t>Le </a:t>
            </a:r>
            <a:r>
              <a:rPr lang="fr-FR" sz="1600" dirty="0">
                <a:solidFill>
                  <a:srgbClr val="0087B4"/>
                </a:solidFill>
              </a:rPr>
              <a:t>maintien des actions permettant </a:t>
            </a:r>
            <a:r>
              <a:rPr lang="fr-FR" sz="1600" b="1" dirty="0">
                <a:solidFill>
                  <a:srgbClr val="0087B4"/>
                </a:solidFill>
              </a:rPr>
              <a:t>d’accompagner les enfants dans leur </a:t>
            </a:r>
            <a:r>
              <a:rPr lang="fr-FR" sz="1600" b="1" dirty="0" smtClean="0">
                <a:solidFill>
                  <a:srgbClr val="0087B4"/>
                </a:solidFill>
              </a:rPr>
              <a:t>scolarité</a:t>
            </a:r>
            <a:r>
              <a:rPr lang="fr-FR" sz="1600" b="1" dirty="0">
                <a:solidFill>
                  <a:srgbClr val="0087B4"/>
                </a:solidFill>
              </a:rPr>
              <a:t> </a:t>
            </a:r>
            <a:r>
              <a:rPr lang="fr-FR" sz="1600" dirty="0" smtClean="0">
                <a:solidFill>
                  <a:srgbClr val="0087B4"/>
                </a:solidFill>
              </a:rPr>
              <a:t>(Les </a:t>
            </a:r>
            <a:r>
              <a:rPr lang="fr-FR" sz="1600" dirty="0">
                <a:solidFill>
                  <a:srgbClr val="0087B4"/>
                </a:solidFill>
              </a:rPr>
              <a:t>clubs coups de </a:t>
            </a:r>
            <a:r>
              <a:rPr lang="fr-FR" sz="1600" dirty="0" smtClean="0">
                <a:solidFill>
                  <a:srgbClr val="0087B4"/>
                </a:solidFill>
              </a:rPr>
              <a:t>pouce, séances mises en place par des psychologues </a:t>
            </a:r>
            <a:r>
              <a:rPr lang="fr-FR" sz="1600" dirty="0">
                <a:solidFill>
                  <a:srgbClr val="0087B4"/>
                </a:solidFill>
              </a:rPr>
              <a:t>de l’association George Devereux </a:t>
            </a:r>
            <a:r>
              <a:rPr lang="fr-FR" sz="1600" dirty="0" smtClean="0">
                <a:solidFill>
                  <a:srgbClr val="0087B4"/>
                </a:solidFill>
              </a:rPr>
              <a:t>…);</a:t>
            </a:r>
            <a:r>
              <a:rPr lang="fr-FR" sz="1600" dirty="0">
                <a:solidFill>
                  <a:srgbClr val="0087B4"/>
                </a:solidFill>
              </a:rPr>
              <a:t> </a:t>
            </a:r>
            <a:endParaRPr lang="fr-FR" sz="1600" dirty="0" smtClean="0">
              <a:solidFill>
                <a:srgbClr val="0087B4"/>
              </a:solidFill>
            </a:endParaRPr>
          </a:p>
          <a:p>
            <a:pPr marL="285750" lvl="0" indent="-285750" algn="just">
              <a:buClr>
                <a:schemeClr val="accent2"/>
              </a:buClr>
              <a:buFont typeface="Wingdings" panose="05000000000000000000" pitchFamily="2" charset="2"/>
              <a:buChar char="§"/>
            </a:pPr>
            <a:r>
              <a:rPr lang="fr-FR" sz="1600" dirty="0" smtClean="0">
                <a:solidFill>
                  <a:srgbClr val="0087B4"/>
                </a:solidFill>
              </a:rPr>
              <a:t>Un </a:t>
            </a:r>
            <a:r>
              <a:rPr lang="fr-FR" sz="1600" dirty="0">
                <a:solidFill>
                  <a:srgbClr val="0087B4"/>
                </a:solidFill>
              </a:rPr>
              <a:t>soutien affirmé aux sujets liés à la </a:t>
            </a:r>
            <a:r>
              <a:rPr lang="fr-FR" sz="1600" b="1" dirty="0">
                <a:solidFill>
                  <a:srgbClr val="0087B4"/>
                </a:solidFill>
              </a:rPr>
              <a:t>parentalité</a:t>
            </a:r>
            <a:r>
              <a:rPr lang="fr-FR" sz="1600" dirty="0">
                <a:solidFill>
                  <a:srgbClr val="0087B4"/>
                </a:solidFill>
              </a:rPr>
              <a:t> avec des activités menées et portées au sein de la maison des parents </a:t>
            </a:r>
            <a:r>
              <a:rPr lang="fr-FR" sz="1600" dirty="0" smtClean="0">
                <a:solidFill>
                  <a:srgbClr val="0087B4"/>
                </a:solidFill>
              </a:rPr>
              <a:t>;</a:t>
            </a:r>
            <a:endParaRPr lang="fr-FR" sz="1600" dirty="0">
              <a:solidFill>
                <a:srgbClr val="0087B4"/>
              </a:solidFill>
            </a:endParaRPr>
          </a:p>
          <a:p>
            <a:pPr marL="285750" lvl="0" indent="-285750" algn="just">
              <a:buClr>
                <a:schemeClr val="accent2"/>
              </a:buClr>
              <a:buFont typeface="Wingdings" panose="05000000000000000000" pitchFamily="2" charset="2"/>
              <a:buChar char="§"/>
            </a:pPr>
            <a:r>
              <a:rPr lang="fr-FR" sz="1600" dirty="0" smtClean="0">
                <a:solidFill>
                  <a:srgbClr val="0087B4"/>
                </a:solidFill>
              </a:rPr>
              <a:t>La </a:t>
            </a:r>
            <a:r>
              <a:rPr lang="fr-FR" sz="1600" b="1" dirty="0">
                <a:solidFill>
                  <a:srgbClr val="0087B4"/>
                </a:solidFill>
              </a:rPr>
              <a:t>poursuite des actions culturelles et éducatives</a:t>
            </a:r>
            <a:r>
              <a:rPr lang="fr-FR" sz="1600" dirty="0">
                <a:solidFill>
                  <a:srgbClr val="0087B4"/>
                </a:solidFill>
              </a:rPr>
              <a:t> à destination des enfants (HR sport, conservatoire, bibliothèque, centres de loisirs, printemps des poètes, …) </a:t>
            </a:r>
            <a:r>
              <a:rPr lang="fr-FR" sz="1600" dirty="0" smtClean="0">
                <a:solidFill>
                  <a:srgbClr val="0087B4"/>
                </a:solidFill>
              </a:rPr>
              <a:t>;</a:t>
            </a:r>
          </a:p>
          <a:p>
            <a:pPr marL="285750" lvl="0" indent="-285750" algn="just">
              <a:buClr>
                <a:schemeClr val="accent2"/>
              </a:buClr>
              <a:buFont typeface="Wingdings" panose="05000000000000000000" pitchFamily="2" charset="2"/>
              <a:buChar char="§"/>
            </a:pPr>
            <a:r>
              <a:rPr lang="fr-FR" sz="1600" dirty="0" smtClean="0">
                <a:solidFill>
                  <a:srgbClr val="0087B4"/>
                </a:solidFill>
              </a:rPr>
              <a:t>La </a:t>
            </a:r>
            <a:r>
              <a:rPr lang="fr-FR" sz="1600" dirty="0">
                <a:solidFill>
                  <a:srgbClr val="0087B4"/>
                </a:solidFill>
              </a:rPr>
              <a:t>poursuite des activités proposées par </a:t>
            </a:r>
            <a:r>
              <a:rPr lang="fr-FR" sz="1600" b="1" dirty="0">
                <a:solidFill>
                  <a:srgbClr val="0087B4"/>
                </a:solidFill>
              </a:rPr>
              <a:t>la Maison des Jeunes pour les 11-17 ans </a:t>
            </a:r>
            <a:r>
              <a:rPr lang="fr-FR" sz="1600" dirty="0">
                <a:solidFill>
                  <a:srgbClr val="0087B4"/>
                </a:solidFill>
              </a:rPr>
              <a:t>et déjà valorisées par le label Onz17 décerné par la CAF en février dernier</a:t>
            </a:r>
            <a:r>
              <a:rPr lang="fr-FR" sz="1600" b="1" dirty="0">
                <a:solidFill>
                  <a:srgbClr val="0087B4"/>
                </a:solidFill>
              </a:rPr>
              <a:t> </a:t>
            </a:r>
            <a:r>
              <a:rPr lang="fr-FR" sz="1600" dirty="0" smtClean="0">
                <a:solidFill>
                  <a:srgbClr val="0087B4"/>
                </a:solidFill>
              </a:rPr>
              <a:t>;</a:t>
            </a:r>
          </a:p>
          <a:p>
            <a:pPr marL="285750" lvl="0" indent="-285750" algn="just">
              <a:buClr>
                <a:schemeClr val="accent2"/>
              </a:buClr>
              <a:buFont typeface="Wingdings" panose="05000000000000000000" pitchFamily="2" charset="2"/>
              <a:buChar char="§"/>
            </a:pPr>
            <a:r>
              <a:rPr lang="fr-FR" sz="1600" dirty="0" smtClean="0">
                <a:solidFill>
                  <a:srgbClr val="0087B4"/>
                </a:solidFill>
              </a:rPr>
              <a:t>La</a:t>
            </a:r>
            <a:r>
              <a:rPr lang="fr-FR" sz="1600" b="1" dirty="0" smtClean="0">
                <a:solidFill>
                  <a:srgbClr val="0087B4"/>
                </a:solidFill>
              </a:rPr>
              <a:t> </a:t>
            </a:r>
            <a:r>
              <a:rPr lang="fr-FR" sz="1600" b="1" dirty="0">
                <a:solidFill>
                  <a:srgbClr val="0087B4"/>
                </a:solidFill>
              </a:rPr>
              <a:t>confirmation du travail mené par le Bureau Information Jeunesse</a:t>
            </a:r>
            <a:r>
              <a:rPr lang="fr-FR" sz="1600" dirty="0">
                <a:solidFill>
                  <a:srgbClr val="0087B4"/>
                </a:solidFill>
              </a:rPr>
              <a:t> visant à soutenir l’activité des </a:t>
            </a:r>
            <a:r>
              <a:rPr lang="fr-FR" sz="1600" dirty="0" smtClean="0">
                <a:solidFill>
                  <a:srgbClr val="0087B4"/>
                </a:solidFill>
              </a:rPr>
              <a:t>jeunes</a:t>
            </a:r>
            <a:r>
              <a:rPr lang="fr-FR" sz="1600" dirty="0">
                <a:solidFill>
                  <a:srgbClr val="0087B4"/>
                </a:solidFill>
              </a:rPr>
              <a:t>.</a:t>
            </a:r>
          </a:p>
          <a:p>
            <a:r>
              <a:rPr lang="fr-FR" b="1" dirty="0"/>
              <a:t> </a:t>
            </a:r>
            <a:endParaRPr lang="fr-FR" sz="2000" dirty="0"/>
          </a:p>
        </p:txBody>
      </p:sp>
      <p:pic>
        <p:nvPicPr>
          <p:cNvPr id="19" name="chart"/>
          <p:cNvPicPr>
            <a:picLocks noChangeAspect="1"/>
          </p:cNvPicPr>
          <p:nvPr/>
        </p:nvPicPr>
        <p:blipFill>
          <a:blip r:embed="rId5"/>
          <a:stretch>
            <a:fillRect/>
          </a:stretch>
        </p:blipFill>
        <p:spPr>
          <a:xfrm>
            <a:off x="876280" y="5495163"/>
            <a:ext cx="1209844" cy="759714"/>
          </a:xfrm>
          <a:prstGeom prst="rect">
            <a:avLst/>
          </a:prstGeom>
        </p:spPr>
      </p:pic>
      <p:sp>
        <p:nvSpPr>
          <p:cNvPr id="21" name="ZoneTexte 20"/>
          <p:cNvSpPr txBox="1"/>
          <p:nvPr/>
        </p:nvSpPr>
        <p:spPr>
          <a:xfrm>
            <a:off x="1989376" y="5528669"/>
            <a:ext cx="9364423" cy="1097736"/>
          </a:xfrm>
          <a:prstGeom prst="rect">
            <a:avLst/>
          </a:prstGeom>
          <a:noFill/>
        </p:spPr>
        <p:txBody>
          <a:bodyPr wrap="square" rtlCol="0">
            <a:spAutoFit/>
          </a:bodyPr>
          <a:lstStyle/>
          <a:p>
            <a:pPr marL="457200" lvl="2" algn="just">
              <a:spcBef>
                <a:spcPts val="1000"/>
              </a:spcBef>
            </a:pPr>
            <a:r>
              <a:rPr lang="fr-FR" sz="1900" b="1" dirty="0" smtClean="0">
                <a:solidFill>
                  <a:srgbClr val="0087B4"/>
                </a:solidFill>
              </a:rPr>
              <a:t>Bien que les charges à caractère général soient maîtrisées (+4%), l’équipe municipale souhaite préserver la qualité des services publics.</a:t>
            </a:r>
            <a:endParaRPr lang="fr-FR" sz="1900" b="1" dirty="0">
              <a:solidFill>
                <a:srgbClr val="0087B4"/>
              </a:solidFill>
            </a:endParaRPr>
          </a:p>
          <a:p>
            <a:pPr marL="457200" lvl="2" indent="0" algn="just">
              <a:spcBef>
                <a:spcPts val="1000"/>
              </a:spcBef>
              <a:buNone/>
            </a:pPr>
            <a:endParaRPr lang="fr-FR" sz="1900" b="1" dirty="0">
              <a:solidFill>
                <a:srgbClr val="0087B4"/>
              </a:solidFill>
            </a:endParaRPr>
          </a:p>
        </p:txBody>
      </p:sp>
    </p:spTree>
    <p:extLst>
      <p:ext uri="{BB962C8B-B14F-4D97-AF65-F5344CB8AC3E}">
        <p14:creationId xmlns:p14="http://schemas.microsoft.com/office/powerpoint/2010/main" val="3173985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77565" y="199889"/>
            <a:ext cx="9274125" cy="1020763"/>
          </a:xfrm>
        </p:spPr>
        <p:txBody>
          <a:bodyPr>
            <a:noAutofit/>
          </a:bodyPr>
          <a:lstStyle/>
          <a:p>
            <a:pPr algn="ctr"/>
            <a:r>
              <a:rPr lang="fr-FR" sz="3600" b="1" dirty="0" smtClean="0">
                <a:solidFill>
                  <a:srgbClr val="0087B4"/>
                </a:solidFill>
                <a:latin typeface="Arial" charset="0"/>
                <a:ea typeface="Arial" charset="0"/>
                <a:cs typeface="Arial" charset="0"/>
              </a:rPr>
              <a:t>Evolution des charges </a:t>
            </a:r>
            <a:r>
              <a:rPr lang="fr-FR" sz="3600" b="1" dirty="0">
                <a:solidFill>
                  <a:srgbClr val="0087B4"/>
                </a:solidFill>
                <a:latin typeface="Arial" charset="0"/>
                <a:ea typeface="Arial" charset="0"/>
                <a:cs typeface="Arial" charset="0"/>
              </a:rPr>
              <a:t>à caractère général </a:t>
            </a:r>
            <a:r>
              <a:rPr lang="fr-FR" sz="2000" b="1" dirty="0">
                <a:solidFill>
                  <a:srgbClr val="0087B4"/>
                </a:solidFill>
                <a:latin typeface="Arial" charset="0"/>
                <a:ea typeface="Arial" charset="0"/>
                <a:cs typeface="Arial" charset="0"/>
              </a:rPr>
              <a:t>(en M€ à périmètre constant)</a:t>
            </a:r>
            <a:endParaRPr lang="fr-FR" sz="2000" dirty="0"/>
          </a:p>
        </p:txBody>
      </p:sp>
      <p:sp>
        <p:nvSpPr>
          <p:cNvPr id="4" name="Espace réservé du numéro de diapositive 3"/>
          <p:cNvSpPr>
            <a:spLocks noGrp="1"/>
          </p:cNvSpPr>
          <p:nvPr>
            <p:ph type="sldNum" sz="quarter" idx="12"/>
          </p:nvPr>
        </p:nvSpPr>
        <p:spPr/>
        <p:txBody>
          <a:bodyPr/>
          <a:lstStyle/>
          <a:p>
            <a:fld id="{1656EF1C-F198-C842-A66B-4871C88B5830}" type="slidenum">
              <a:rPr lang="fr-FR" smtClean="0"/>
              <a:pPr/>
              <a:t>17</a:t>
            </a:fld>
            <a:endParaRPr lang="fr-FR"/>
          </a:p>
        </p:txBody>
      </p:sp>
      <p:pic>
        <p:nvPicPr>
          <p:cNvPr id="6" name="Image 5"/>
          <p:cNvPicPr>
            <a:picLocks noChangeAspect="1"/>
          </p:cNvPicPr>
          <p:nvPr/>
        </p:nvPicPr>
        <p:blipFill>
          <a:blip r:embed="rId4"/>
          <a:stretch>
            <a:fillRect/>
          </a:stretch>
        </p:blipFill>
        <p:spPr>
          <a:xfrm>
            <a:off x="10374782" y="150771"/>
            <a:ext cx="1579213" cy="1289410"/>
          </a:xfrm>
          <a:prstGeom prst="rect">
            <a:avLst/>
          </a:prstGeom>
        </p:spPr>
      </p:pic>
      <p:graphicFrame>
        <p:nvGraphicFramePr>
          <p:cNvPr id="7" name="Graphique 6"/>
          <p:cNvGraphicFramePr>
            <a:graphicFrameLocks/>
          </p:cNvGraphicFramePr>
          <p:nvPr>
            <p:extLst>
              <p:ext uri="{D42A27DB-BD31-4B8C-83A1-F6EECF244321}">
                <p14:modId xmlns:p14="http://schemas.microsoft.com/office/powerpoint/2010/main" val="1455218942"/>
              </p:ext>
            </p:extLst>
          </p:nvPr>
        </p:nvGraphicFramePr>
        <p:xfrm>
          <a:off x="1409700" y="1571625"/>
          <a:ext cx="9944100" cy="4391025"/>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Connecteur droit avec flèche 7"/>
          <p:cNvCxnSpPr/>
          <p:nvPr/>
        </p:nvCxnSpPr>
        <p:spPr>
          <a:xfrm>
            <a:off x="3248025" y="3276600"/>
            <a:ext cx="771525" cy="5715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rot="2280783">
            <a:off x="3216467" y="3179399"/>
            <a:ext cx="1010093" cy="400110"/>
          </a:xfrm>
          <a:prstGeom prst="rect">
            <a:avLst/>
          </a:prstGeom>
          <a:noFill/>
        </p:spPr>
        <p:txBody>
          <a:bodyPr wrap="square" rtlCol="0">
            <a:spAutoFit/>
          </a:bodyPr>
          <a:lstStyle/>
          <a:p>
            <a:r>
              <a:rPr lang="fr-FR" sz="2000" b="1" dirty="0" smtClean="0">
                <a:solidFill>
                  <a:srgbClr val="FF0000"/>
                </a:solidFill>
              </a:rPr>
              <a:t>-1,5M€</a:t>
            </a:r>
            <a:endParaRPr lang="fr-FR" sz="2000" b="1" dirty="0">
              <a:solidFill>
                <a:srgbClr val="FF0000"/>
              </a:solidFill>
            </a:endParaRPr>
          </a:p>
        </p:txBody>
      </p:sp>
      <p:sp>
        <p:nvSpPr>
          <p:cNvPr id="10" name="Flèche courbée vers le bas 9"/>
          <p:cNvSpPr/>
          <p:nvPr/>
        </p:nvSpPr>
        <p:spPr>
          <a:xfrm>
            <a:off x="9020175" y="2552700"/>
            <a:ext cx="1171575" cy="619125"/>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9248775" y="2028825"/>
            <a:ext cx="733425" cy="369332"/>
          </a:xfrm>
          <a:prstGeom prst="rect">
            <a:avLst/>
          </a:prstGeom>
          <a:noFill/>
        </p:spPr>
        <p:txBody>
          <a:bodyPr wrap="square" rtlCol="0">
            <a:spAutoFit/>
          </a:bodyPr>
          <a:lstStyle/>
          <a:p>
            <a:r>
              <a:rPr lang="fr-FR" b="1" dirty="0" smtClean="0">
                <a:solidFill>
                  <a:srgbClr val="FF0000"/>
                </a:solidFill>
              </a:rPr>
              <a:t>+4%</a:t>
            </a:r>
            <a:endParaRPr lang="fr-FR" b="1" dirty="0">
              <a:solidFill>
                <a:srgbClr val="FF0000"/>
              </a:solidFill>
            </a:endParaRPr>
          </a:p>
        </p:txBody>
      </p:sp>
    </p:spTree>
    <p:extLst>
      <p:ext uri="{BB962C8B-B14F-4D97-AF65-F5344CB8AC3E}">
        <p14:creationId xmlns:p14="http://schemas.microsoft.com/office/powerpoint/2010/main" val="512522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231938"/>
            <a:ext cx="10642861" cy="803918"/>
          </a:xfrm>
        </p:spPr>
        <p:txBody>
          <a:bodyPr>
            <a:noAutofit/>
          </a:bodyPr>
          <a:lstStyle/>
          <a:p>
            <a:pPr algn="ctr"/>
            <a:r>
              <a:rPr lang="fr-FR" sz="2400" b="1" dirty="0" smtClean="0">
                <a:solidFill>
                  <a:srgbClr val="0087B4"/>
                </a:solidFill>
                <a:latin typeface="Arial" charset="0"/>
                <a:ea typeface="Arial" charset="0"/>
                <a:cs typeface="Arial" charset="0"/>
              </a:rPr>
              <a:t>Les dépenses de personnel: des dépenses contenues</a:t>
            </a:r>
            <a:r>
              <a:rPr lang="fr-FR" sz="2400" b="1" dirty="0">
                <a:solidFill>
                  <a:srgbClr val="0087B4"/>
                </a:solidFill>
                <a:latin typeface="Arial" charset="0"/>
                <a:ea typeface="Arial" charset="0"/>
                <a:cs typeface="Arial" charset="0"/>
              </a:rPr>
              <a:t/>
            </a:r>
            <a:br>
              <a:rPr lang="fr-FR" sz="2400" b="1" dirty="0">
                <a:solidFill>
                  <a:srgbClr val="0087B4"/>
                </a:solidFill>
                <a:latin typeface="Arial" charset="0"/>
                <a:ea typeface="Arial" charset="0"/>
                <a:cs typeface="Arial" charset="0"/>
              </a:rPr>
            </a:br>
            <a:endParaRPr lang="fr-FR" sz="24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982134" y="1169044"/>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51910" y="960120"/>
            <a:ext cx="7760970" cy="1469602"/>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049377" y="1002199"/>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1318893" y="1084745"/>
            <a:ext cx="1534461" cy="1365001"/>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2"/>
                </a:solidFill>
                <a:latin typeface="Arial Narrow" panose="020B0606020202030204" pitchFamily="34" charset="0"/>
              </a:rPr>
              <a:t>C</a:t>
            </a:r>
            <a:r>
              <a:rPr lang="fr-FR" sz="1400" b="1" dirty="0" smtClean="0">
                <a:solidFill>
                  <a:schemeClr val="accent2"/>
                </a:solidFill>
                <a:latin typeface="Arial Narrow" panose="020B0606020202030204" pitchFamily="34" charset="0"/>
              </a:rPr>
              <a:t>ONTRAINTE </a:t>
            </a:r>
            <a:r>
              <a:rPr lang="fr-FR" sz="1600" b="1" dirty="0" smtClean="0">
                <a:solidFill>
                  <a:schemeClr val="accent2"/>
                </a:solidFill>
                <a:latin typeface="Arial Narrow" panose="020B0606020202030204" pitchFamily="34" charset="0"/>
              </a:rPr>
              <a:t>E</a:t>
            </a:r>
            <a:r>
              <a:rPr lang="fr-FR" sz="1400" b="1" dirty="0" smtClean="0">
                <a:solidFill>
                  <a:schemeClr val="accent2"/>
                </a:solidFill>
                <a:latin typeface="Arial Narrow" panose="020B0606020202030204" pitchFamily="34" charset="0"/>
              </a:rPr>
              <a:t>XTERIEURE</a:t>
            </a:r>
            <a:endParaRPr lang="fr-FR" sz="1400" b="1" dirty="0">
              <a:solidFill>
                <a:schemeClr val="accent2"/>
              </a:solidFill>
              <a:latin typeface="Arial Narrow" panose="020B0606020202030204" pitchFamily="34" charset="0"/>
            </a:endParaRPr>
          </a:p>
        </p:txBody>
      </p:sp>
      <p:sp>
        <p:nvSpPr>
          <p:cNvPr id="11" name="ZoneTexte 10"/>
          <p:cNvSpPr txBox="1"/>
          <p:nvPr/>
        </p:nvSpPr>
        <p:spPr>
          <a:xfrm>
            <a:off x="4115634" y="1030014"/>
            <a:ext cx="7040603" cy="1882567"/>
          </a:xfrm>
          <a:prstGeom prst="rect">
            <a:avLst/>
          </a:prstGeom>
          <a:noFill/>
        </p:spPr>
        <p:txBody>
          <a:bodyPr wrap="square" rtlCol="0">
            <a:spAutoFit/>
          </a:bodyPr>
          <a:lstStyle/>
          <a:p>
            <a:pPr marL="285750" lvl="3" indent="-285750" algn="just">
              <a:spcBef>
                <a:spcPts val="1000"/>
              </a:spcBef>
              <a:buClr>
                <a:schemeClr val="accent2"/>
              </a:buClr>
              <a:buFont typeface="Wingdings" panose="05000000000000000000" pitchFamily="2" charset="2"/>
              <a:buChar char="§"/>
            </a:pPr>
            <a:r>
              <a:rPr lang="fr-FR" dirty="0">
                <a:solidFill>
                  <a:srgbClr val="0087B4"/>
                </a:solidFill>
              </a:rPr>
              <a:t>Revalorisation du point d’indice des fonctionnaires (+1,5% en juillet 2023) sur une année pleine (+83K€</a:t>
            </a:r>
            <a:r>
              <a:rPr lang="fr-FR" dirty="0" smtClean="0">
                <a:solidFill>
                  <a:srgbClr val="0087B4"/>
                </a:solidFill>
              </a:rPr>
              <a:t>);</a:t>
            </a:r>
            <a:endParaRPr lang="fr-FR" dirty="0">
              <a:solidFill>
                <a:srgbClr val="0087B4"/>
              </a:solidFill>
            </a:endParaRPr>
          </a:p>
          <a:p>
            <a:pPr marL="285750" lvl="3" indent="-285750" algn="just">
              <a:spcBef>
                <a:spcPts val="1000"/>
              </a:spcBef>
              <a:buClr>
                <a:schemeClr val="accent2"/>
              </a:buClr>
              <a:buFont typeface="Wingdings" panose="05000000000000000000" pitchFamily="2" charset="2"/>
              <a:buChar char="§"/>
            </a:pPr>
            <a:r>
              <a:rPr lang="fr-FR" dirty="0" smtClean="0">
                <a:solidFill>
                  <a:srgbClr val="0087B4"/>
                </a:solidFill>
              </a:rPr>
              <a:t>Augmentation </a:t>
            </a:r>
            <a:r>
              <a:rPr lang="fr-FR" dirty="0">
                <a:solidFill>
                  <a:srgbClr val="0087B4"/>
                </a:solidFill>
              </a:rPr>
              <a:t>de 5 points d’indice majorés, au 1er janvier 2024, pour tous les agents publics (+220k€</a:t>
            </a:r>
            <a:r>
              <a:rPr lang="fr-FR" dirty="0" smtClean="0">
                <a:solidFill>
                  <a:srgbClr val="0087B4"/>
                </a:solidFill>
              </a:rPr>
              <a:t>).</a:t>
            </a:r>
            <a:endParaRPr lang="fr-FR" dirty="0">
              <a:solidFill>
                <a:srgbClr val="0087B4"/>
              </a:solidFill>
            </a:endParaRPr>
          </a:p>
          <a:p>
            <a:pPr>
              <a:buClr>
                <a:schemeClr val="accent2"/>
              </a:buClr>
            </a:pPr>
            <a:endParaRPr lang="fr-FR" dirty="0">
              <a:solidFill>
                <a:srgbClr val="0087B4"/>
              </a:solidFill>
            </a:endParaRPr>
          </a:p>
          <a:p>
            <a:endParaRPr lang="fr-FR" dirty="0">
              <a:solidFill>
                <a:schemeClr val="accent2"/>
              </a:solidFill>
            </a:endParaRPr>
          </a:p>
        </p:txBody>
      </p:sp>
      <p:sp>
        <p:nvSpPr>
          <p:cNvPr id="12" name="Rectangle avec coins rognés en diagonale 11"/>
          <p:cNvSpPr/>
          <p:nvPr/>
        </p:nvSpPr>
        <p:spPr>
          <a:xfrm rot="21374188">
            <a:off x="1480634" y="4043661"/>
            <a:ext cx="1623795" cy="1091990"/>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2"/>
                </a:solidFill>
                <a:latin typeface="Arial Narrow" panose="020B0606020202030204" pitchFamily="34" charset="0"/>
              </a:rPr>
              <a:t>G</a:t>
            </a:r>
            <a:r>
              <a:rPr lang="fr-FR" sz="1600" b="1" dirty="0" smtClean="0">
                <a:solidFill>
                  <a:schemeClr val="accent2"/>
                </a:solidFill>
                <a:latin typeface="Arial Narrow" panose="020B0606020202030204" pitchFamily="34" charset="0"/>
              </a:rPr>
              <a:t>ESTION </a:t>
            </a:r>
            <a:r>
              <a:rPr lang="fr-FR" b="1" dirty="0" smtClean="0">
                <a:solidFill>
                  <a:schemeClr val="accent2"/>
                </a:solidFill>
                <a:latin typeface="Arial Narrow" panose="020B0606020202030204" pitchFamily="34" charset="0"/>
              </a:rPr>
              <a:t>R</a:t>
            </a:r>
            <a:r>
              <a:rPr lang="fr-FR" sz="1600" b="1" dirty="0" smtClean="0">
                <a:solidFill>
                  <a:schemeClr val="accent2"/>
                </a:solidFill>
                <a:latin typeface="Arial Narrow" panose="020B0606020202030204" pitchFamily="34" charset="0"/>
              </a:rPr>
              <a:t>IGOUREUSE</a:t>
            </a:r>
            <a:endParaRPr lang="fr-FR" sz="1600" b="1" dirty="0">
              <a:solidFill>
                <a:schemeClr val="accent2"/>
              </a:solidFill>
              <a:latin typeface="Arial Narrow" panose="020B0606020202030204" pitchFamily="34" charset="0"/>
            </a:endParaRPr>
          </a:p>
        </p:txBody>
      </p:sp>
      <p:sp>
        <p:nvSpPr>
          <p:cNvPr id="13" name="Rectangle 12"/>
          <p:cNvSpPr/>
          <p:nvPr/>
        </p:nvSpPr>
        <p:spPr>
          <a:xfrm>
            <a:off x="3889906" y="3719186"/>
            <a:ext cx="7760970" cy="1760383"/>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droite 13"/>
          <p:cNvSpPr/>
          <p:nvPr/>
        </p:nvSpPr>
        <p:spPr>
          <a:xfrm>
            <a:off x="3138518" y="3832736"/>
            <a:ext cx="751388" cy="1356469"/>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4"/>
          <a:stretch>
            <a:fillRect/>
          </a:stretch>
        </p:blipFill>
        <p:spPr>
          <a:xfrm>
            <a:off x="11156238" y="83552"/>
            <a:ext cx="913284" cy="792457"/>
          </a:xfrm>
          <a:prstGeom prst="rect">
            <a:avLst/>
          </a:prstGeom>
        </p:spPr>
      </p:pic>
      <p:sp>
        <p:nvSpPr>
          <p:cNvPr id="16" name="ZoneTexte 15"/>
          <p:cNvSpPr txBox="1"/>
          <p:nvPr/>
        </p:nvSpPr>
        <p:spPr>
          <a:xfrm>
            <a:off x="4095245" y="3774343"/>
            <a:ext cx="7238166" cy="1754326"/>
          </a:xfrm>
          <a:prstGeom prst="rect">
            <a:avLst/>
          </a:prstGeom>
          <a:noFill/>
        </p:spPr>
        <p:txBody>
          <a:bodyPr wrap="square" rtlCol="0">
            <a:spAutoFit/>
          </a:bodyPr>
          <a:lstStyle/>
          <a:p>
            <a:pPr marL="285750" lvl="1" indent="-285750" algn="just">
              <a:spcBef>
                <a:spcPts val="1000"/>
              </a:spcBef>
              <a:buClr>
                <a:schemeClr val="accent2"/>
              </a:buClr>
              <a:buFont typeface="Wingdings" panose="05000000000000000000" pitchFamily="2" charset="2"/>
              <a:buChar char="§"/>
            </a:pPr>
            <a:r>
              <a:rPr lang="fr-FR" dirty="0" smtClean="0">
                <a:solidFill>
                  <a:srgbClr val="0087B4"/>
                </a:solidFill>
              </a:rPr>
              <a:t>diminution </a:t>
            </a:r>
            <a:r>
              <a:rPr lang="fr-FR" dirty="0">
                <a:solidFill>
                  <a:srgbClr val="0087B4"/>
                </a:solidFill>
              </a:rPr>
              <a:t>des dépenses liées aux vacataires et aux heures </a:t>
            </a:r>
            <a:r>
              <a:rPr lang="fr-FR" dirty="0" smtClean="0">
                <a:solidFill>
                  <a:srgbClr val="0087B4"/>
                </a:solidFill>
              </a:rPr>
              <a:t>supplémentaires;</a:t>
            </a:r>
            <a:endParaRPr lang="fr-FR" dirty="0">
              <a:solidFill>
                <a:srgbClr val="0087B4"/>
              </a:solidFill>
            </a:endParaRPr>
          </a:p>
          <a:p>
            <a:pPr marL="285750" lvl="2" indent="-285750">
              <a:lnSpc>
                <a:spcPct val="100000"/>
              </a:lnSpc>
              <a:buClr>
                <a:schemeClr val="accent2"/>
              </a:buClr>
              <a:buFont typeface="Wingdings" panose="05000000000000000000" pitchFamily="2" charset="2"/>
              <a:buChar char="§"/>
            </a:pPr>
            <a:r>
              <a:rPr lang="fr-FR" dirty="0" smtClean="0">
                <a:solidFill>
                  <a:srgbClr val="0087B4"/>
                </a:solidFill>
              </a:rPr>
              <a:t>Mise en place de nouvelles organisations du temps du travail (ex: service de l’enfance);</a:t>
            </a:r>
          </a:p>
          <a:p>
            <a:pPr marL="285750" lvl="2" indent="-285750">
              <a:lnSpc>
                <a:spcPct val="100000"/>
              </a:lnSpc>
              <a:buClr>
                <a:schemeClr val="accent2"/>
              </a:buClr>
              <a:buFont typeface="Wingdings" panose="05000000000000000000" pitchFamily="2" charset="2"/>
              <a:buChar char="§"/>
            </a:pPr>
            <a:r>
              <a:rPr lang="fr-FR" dirty="0">
                <a:solidFill>
                  <a:srgbClr val="0087B4"/>
                </a:solidFill>
              </a:rPr>
              <a:t>optimisation de la gestion prévisionnelle des emplois et des compétences</a:t>
            </a:r>
          </a:p>
        </p:txBody>
      </p:sp>
      <p:pic>
        <p:nvPicPr>
          <p:cNvPr id="19" name="chart"/>
          <p:cNvPicPr>
            <a:picLocks noChangeAspect="1"/>
          </p:cNvPicPr>
          <p:nvPr/>
        </p:nvPicPr>
        <p:blipFill>
          <a:blip r:embed="rId5"/>
          <a:stretch>
            <a:fillRect/>
          </a:stretch>
        </p:blipFill>
        <p:spPr>
          <a:xfrm>
            <a:off x="876280" y="5495163"/>
            <a:ext cx="1209844" cy="759714"/>
          </a:xfrm>
          <a:prstGeom prst="rect">
            <a:avLst/>
          </a:prstGeom>
        </p:spPr>
      </p:pic>
      <p:sp>
        <p:nvSpPr>
          <p:cNvPr id="21" name="ZoneTexte 20"/>
          <p:cNvSpPr txBox="1"/>
          <p:nvPr/>
        </p:nvSpPr>
        <p:spPr>
          <a:xfrm>
            <a:off x="1989376" y="5528669"/>
            <a:ext cx="9364423" cy="677108"/>
          </a:xfrm>
          <a:prstGeom prst="rect">
            <a:avLst/>
          </a:prstGeom>
          <a:noFill/>
        </p:spPr>
        <p:txBody>
          <a:bodyPr wrap="square" rtlCol="0">
            <a:spAutoFit/>
          </a:bodyPr>
          <a:lstStyle/>
          <a:p>
            <a:pPr marL="457200" lvl="2" indent="0" algn="just">
              <a:spcBef>
                <a:spcPts val="1000"/>
              </a:spcBef>
              <a:buNone/>
            </a:pPr>
            <a:r>
              <a:rPr lang="fr-FR" sz="1900" b="1" dirty="0">
                <a:solidFill>
                  <a:srgbClr val="0087B4"/>
                </a:solidFill>
              </a:rPr>
              <a:t>La </a:t>
            </a:r>
            <a:r>
              <a:rPr lang="fr-FR" b="1" dirty="0">
                <a:solidFill>
                  <a:srgbClr val="0087B4"/>
                </a:solidFill>
              </a:rPr>
              <a:t>progression</a:t>
            </a:r>
            <a:r>
              <a:rPr lang="fr-FR" sz="1900" b="1" dirty="0">
                <a:solidFill>
                  <a:srgbClr val="0087B4"/>
                </a:solidFill>
              </a:rPr>
              <a:t> </a:t>
            </a:r>
            <a:r>
              <a:rPr lang="fr-FR" sz="1900" b="1" dirty="0" smtClean="0">
                <a:solidFill>
                  <a:srgbClr val="0087B4"/>
                </a:solidFill>
              </a:rPr>
              <a:t>des dépenses de personnel devrait être contenue à +1,5% entre 2022 </a:t>
            </a:r>
            <a:r>
              <a:rPr lang="fr-FR" sz="1900" b="1" dirty="0">
                <a:solidFill>
                  <a:srgbClr val="0087B4"/>
                </a:solidFill>
              </a:rPr>
              <a:t>et 2023.</a:t>
            </a:r>
          </a:p>
        </p:txBody>
      </p:sp>
      <p:sp>
        <p:nvSpPr>
          <p:cNvPr id="17" name="Rectangle avec coins rognés en diagonale 16"/>
          <p:cNvSpPr/>
          <p:nvPr/>
        </p:nvSpPr>
        <p:spPr>
          <a:xfrm rot="21374188">
            <a:off x="1429051" y="2565306"/>
            <a:ext cx="1534461" cy="1365001"/>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accent2"/>
                </a:solidFill>
                <a:latin typeface="Arial Narrow" panose="020B0606020202030204" pitchFamily="34" charset="0"/>
              </a:rPr>
              <a:t>M</a:t>
            </a:r>
            <a:r>
              <a:rPr lang="fr-FR" sz="1400" b="1" dirty="0" smtClean="0">
                <a:solidFill>
                  <a:schemeClr val="accent2"/>
                </a:solidFill>
                <a:latin typeface="Arial Narrow" panose="020B0606020202030204" pitchFamily="34" charset="0"/>
              </a:rPr>
              <a:t>AINTENIR </a:t>
            </a:r>
            <a:r>
              <a:rPr lang="fr-FR" sz="1600" b="1" dirty="0" smtClean="0">
                <a:solidFill>
                  <a:schemeClr val="accent2"/>
                </a:solidFill>
                <a:latin typeface="Arial Narrow" panose="020B0606020202030204" pitchFamily="34" charset="0"/>
              </a:rPr>
              <a:t>D</a:t>
            </a:r>
            <a:r>
              <a:rPr lang="fr-FR" sz="1400" b="1" dirty="0" smtClean="0">
                <a:solidFill>
                  <a:schemeClr val="accent2"/>
                </a:solidFill>
                <a:latin typeface="Arial Narrow" panose="020B0606020202030204" pitchFamily="34" charset="0"/>
              </a:rPr>
              <a:t>ES </a:t>
            </a:r>
            <a:r>
              <a:rPr lang="fr-FR" sz="1600" b="1" dirty="0" smtClean="0">
                <a:solidFill>
                  <a:schemeClr val="accent2"/>
                </a:solidFill>
                <a:latin typeface="Arial Narrow" panose="020B0606020202030204" pitchFamily="34" charset="0"/>
              </a:rPr>
              <a:t>S</a:t>
            </a:r>
            <a:r>
              <a:rPr lang="fr-FR" sz="1400" b="1" dirty="0" smtClean="0">
                <a:solidFill>
                  <a:schemeClr val="accent2"/>
                </a:solidFill>
                <a:latin typeface="Arial Narrow" panose="020B0606020202030204" pitchFamily="34" charset="0"/>
              </a:rPr>
              <a:t>ERVICES </a:t>
            </a:r>
            <a:r>
              <a:rPr lang="fr-FR" sz="1600" b="1" dirty="0" smtClean="0">
                <a:solidFill>
                  <a:schemeClr val="accent2"/>
                </a:solidFill>
                <a:latin typeface="Arial Narrow" panose="020B0606020202030204" pitchFamily="34" charset="0"/>
              </a:rPr>
              <a:t>P</a:t>
            </a:r>
            <a:r>
              <a:rPr lang="fr-FR" sz="1400" b="1" dirty="0" smtClean="0">
                <a:solidFill>
                  <a:schemeClr val="accent2"/>
                </a:solidFill>
                <a:latin typeface="Arial Narrow" panose="020B0606020202030204" pitchFamily="34" charset="0"/>
              </a:rPr>
              <a:t>UBLICS DE </a:t>
            </a:r>
            <a:r>
              <a:rPr lang="fr-FR" sz="1600" b="1" dirty="0" smtClean="0">
                <a:solidFill>
                  <a:schemeClr val="accent2"/>
                </a:solidFill>
                <a:latin typeface="Arial Narrow" panose="020B0606020202030204" pitchFamily="34" charset="0"/>
              </a:rPr>
              <a:t>Q</a:t>
            </a:r>
            <a:r>
              <a:rPr lang="fr-FR" sz="1400" b="1" dirty="0" smtClean="0">
                <a:solidFill>
                  <a:schemeClr val="accent2"/>
                </a:solidFill>
                <a:latin typeface="Arial Narrow" panose="020B0606020202030204" pitchFamily="34" charset="0"/>
              </a:rPr>
              <a:t>UALITE</a:t>
            </a:r>
            <a:endParaRPr lang="fr-FR" sz="1400" b="1" dirty="0">
              <a:solidFill>
                <a:schemeClr val="accent2"/>
              </a:solidFill>
              <a:latin typeface="Arial Narrow" panose="020B0606020202030204" pitchFamily="34" charset="0"/>
            </a:endParaRPr>
          </a:p>
        </p:txBody>
      </p:sp>
      <p:sp>
        <p:nvSpPr>
          <p:cNvPr id="18" name="Flèche droite 17"/>
          <p:cNvSpPr/>
          <p:nvPr/>
        </p:nvSpPr>
        <p:spPr>
          <a:xfrm>
            <a:off x="3066687" y="2494374"/>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889906" y="2663190"/>
            <a:ext cx="7760970" cy="930182"/>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lgn="just">
              <a:spcBef>
                <a:spcPts val="1000"/>
              </a:spcBef>
              <a:buClr>
                <a:schemeClr val="accent2"/>
              </a:buClr>
              <a:buFont typeface="Wingdings" panose="05000000000000000000" pitchFamily="2" charset="2"/>
              <a:buChar char="§"/>
            </a:pPr>
            <a:r>
              <a:rPr lang="fr-FR" dirty="0" smtClean="0">
                <a:solidFill>
                  <a:srgbClr val="0087B4"/>
                </a:solidFill>
              </a:rPr>
              <a:t>Prise en compte des postes à pourvoir décidés par l’équipe municipale (renforcement de la police municipale…). </a:t>
            </a:r>
            <a:endParaRPr lang="fr-FR" dirty="0">
              <a:solidFill>
                <a:srgbClr val="0087B4"/>
              </a:solidFill>
            </a:endParaRPr>
          </a:p>
        </p:txBody>
      </p:sp>
    </p:spTree>
    <p:extLst>
      <p:ext uri="{BB962C8B-B14F-4D97-AF65-F5344CB8AC3E}">
        <p14:creationId xmlns:p14="http://schemas.microsoft.com/office/powerpoint/2010/main" val="1411748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77565" y="199889"/>
            <a:ext cx="10515600" cy="1020763"/>
          </a:xfrm>
        </p:spPr>
        <p:txBody>
          <a:bodyPr>
            <a:noAutofit/>
          </a:bodyPr>
          <a:lstStyle/>
          <a:p>
            <a:pPr algn="ctr"/>
            <a:r>
              <a:rPr lang="fr-FR" sz="3600" b="1" dirty="0" smtClean="0">
                <a:solidFill>
                  <a:srgbClr val="0087B4"/>
                </a:solidFill>
                <a:latin typeface="Arial" charset="0"/>
                <a:ea typeface="Arial" charset="0"/>
                <a:cs typeface="Arial" charset="0"/>
              </a:rPr>
              <a:t>Evolution des dépenses de personnel</a:t>
            </a:r>
            <a:br>
              <a:rPr lang="fr-FR" sz="3600" b="1" dirty="0" smtClean="0">
                <a:solidFill>
                  <a:srgbClr val="0087B4"/>
                </a:solidFill>
                <a:latin typeface="Arial" charset="0"/>
                <a:ea typeface="Arial" charset="0"/>
                <a:cs typeface="Arial" charset="0"/>
              </a:rPr>
            </a:br>
            <a:r>
              <a:rPr lang="fr-FR" sz="2000" b="1" dirty="0" smtClean="0">
                <a:solidFill>
                  <a:srgbClr val="0087B4"/>
                </a:solidFill>
                <a:latin typeface="Arial" charset="0"/>
                <a:ea typeface="Arial" charset="0"/>
                <a:cs typeface="Arial" charset="0"/>
              </a:rPr>
              <a:t>(</a:t>
            </a:r>
            <a:r>
              <a:rPr lang="fr-FR" sz="2000" b="1" dirty="0">
                <a:solidFill>
                  <a:srgbClr val="0087B4"/>
                </a:solidFill>
                <a:latin typeface="Arial" charset="0"/>
                <a:ea typeface="Arial" charset="0"/>
                <a:cs typeface="Arial" charset="0"/>
              </a:rPr>
              <a:t>en M€ à périmètre constant)</a:t>
            </a:r>
            <a:endParaRPr lang="fr-FR" sz="2000" dirty="0"/>
          </a:p>
        </p:txBody>
      </p:sp>
      <p:sp>
        <p:nvSpPr>
          <p:cNvPr id="4" name="Espace réservé du numéro de diapositive 3"/>
          <p:cNvSpPr>
            <a:spLocks noGrp="1"/>
          </p:cNvSpPr>
          <p:nvPr>
            <p:ph type="sldNum" sz="quarter" idx="12"/>
          </p:nvPr>
        </p:nvSpPr>
        <p:spPr/>
        <p:txBody>
          <a:bodyPr/>
          <a:lstStyle/>
          <a:p>
            <a:fld id="{1656EF1C-F198-C842-A66B-4871C88B5830}" type="slidenum">
              <a:rPr lang="fr-FR" smtClean="0"/>
              <a:pPr/>
              <a:t>19</a:t>
            </a:fld>
            <a:endParaRPr lang="fr-FR"/>
          </a:p>
        </p:txBody>
      </p:sp>
      <p:pic>
        <p:nvPicPr>
          <p:cNvPr id="6" name="Image 5"/>
          <p:cNvPicPr>
            <a:picLocks noChangeAspect="1"/>
          </p:cNvPicPr>
          <p:nvPr/>
        </p:nvPicPr>
        <p:blipFill>
          <a:blip r:embed="rId4"/>
          <a:stretch>
            <a:fillRect/>
          </a:stretch>
        </p:blipFill>
        <p:spPr>
          <a:xfrm>
            <a:off x="11156238" y="158598"/>
            <a:ext cx="913284" cy="792457"/>
          </a:xfrm>
          <a:prstGeom prst="rect">
            <a:avLst/>
          </a:prstGeom>
        </p:spPr>
      </p:pic>
      <p:graphicFrame>
        <p:nvGraphicFramePr>
          <p:cNvPr id="10" name="Graphique 9"/>
          <p:cNvGraphicFramePr>
            <a:graphicFrameLocks/>
          </p:cNvGraphicFramePr>
          <p:nvPr>
            <p:extLst>
              <p:ext uri="{D42A27DB-BD31-4B8C-83A1-F6EECF244321}">
                <p14:modId xmlns:p14="http://schemas.microsoft.com/office/powerpoint/2010/main" val="2896196506"/>
              </p:ext>
            </p:extLst>
          </p:nvPr>
        </p:nvGraphicFramePr>
        <p:xfrm>
          <a:off x="1433513" y="1457325"/>
          <a:ext cx="9420224" cy="4095750"/>
        </p:xfrm>
        <a:graphic>
          <a:graphicData uri="http://schemas.openxmlformats.org/drawingml/2006/chart">
            <c:chart xmlns:c="http://schemas.openxmlformats.org/drawingml/2006/chart" xmlns:r="http://schemas.openxmlformats.org/officeDocument/2006/relationships" r:id="rId5"/>
          </a:graphicData>
        </a:graphic>
      </p:graphicFrame>
      <p:sp>
        <p:nvSpPr>
          <p:cNvPr id="3" name="ZoneTexte 2"/>
          <p:cNvSpPr txBox="1"/>
          <p:nvPr/>
        </p:nvSpPr>
        <p:spPr>
          <a:xfrm>
            <a:off x="9448800" y="1814377"/>
            <a:ext cx="762000" cy="400110"/>
          </a:xfrm>
          <a:prstGeom prst="rect">
            <a:avLst/>
          </a:prstGeom>
          <a:noFill/>
        </p:spPr>
        <p:txBody>
          <a:bodyPr wrap="square" rtlCol="0">
            <a:spAutoFit/>
          </a:bodyPr>
          <a:lstStyle/>
          <a:p>
            <a:r>
              <a:rPr lang="fr-FR" sz="2000" b="1" dirty="0" smtClean="0">
                <a:solidFill>
                  <a:srgbClr val="FF0000"/>
                </a:solidFill>
              </a:rPr>
              <a:t>19,2</a:t>
            </a:r>
            <a:endParaRPr lang="fr-FR" sz="2000" b="1" dirty="0">
              <a:solidFill>
                <a:srgbClr val="FF0000"/>
              </a:solidFill>
            </a:endParaRPr>
          </a:p>
        </p:txBody>
      </p:sp>
      <p:sp>
        <p:nvSpPr>
          <p:cNvPr id="11" name="ZoneTexte 10"/>
          <p:cNvSpPr txBox="1"/>
          <p:nvPr/>
        </p:nvSpPr>
        <p:spPr>
          <a:xfrm>
            <a:off x="8410575" y="2214487"/>
            <a:ext cx="762000" cy="400110"/>
          </a:xfrm>
          <a:prstGeom prst="rect">
            <a:avLst/>
          </a:prstGeom>
          <a:noFill/>
        </p:spPr>
        <p:txBody>
          <a:bodyPr wrap="square" rtlCol="0">
            <a:spAutoFit/>
          </a:bodyPr>
          <a:lstStyle/>
          <a:p>
            <a:r>
              <a:rPr lang="fr-FR" sz="2000" b="1" dirty="0" smtClean="0">
                <a:solidFill>
                  <a:srgbClr val="FF0000"/>
                </a:solidFill>
              </a:rPr>
              <a:t>18,9</a:t>
            </a:r>
            <a:endParaRPr lang="fr-FR" sz="2000" b="1" dirty="0">
              <a:solidFill>
                <a:srgbClr val="FF0000"/>
              </a:solidFill>
            </a:endParaRPr>
          </a:p>
        </p:txBody>
      </p:sp>
      <p:sp>
        <p:nvSpPr>
          <p:cNvPr id="12" name="ZoneTexte 11"/>
          <p:cNvSpPr txBox="1"/>
          <p:nvPr/>
        </p:nvSpPr>
        <p:spPr>
          <a:xfrm>
            <a:off x="7277100" y="2247689"/>
            <a:ext cx="762000" cy="400110"/>
          </a:xfrm>
          <a:prstGeom prst="rect">
            <a:avLst/>
          </a:prstGeom>
          <a:noFill/>
        </p:spPr>
        <p:txBody>
          <a:bodyPr wrap="square" rtlCol="0">
            <a:spAutoFit/>
          </a:bodyPr>
          <a:lstStyle/>
          <a:p>
            <a:r>
              <a:rPr lang="fr-FR" sz="2000" b="1" dirty="0" smtClean="0">
                <a:solidFill>
                  <a:srgbClr val="FF0000"/>
                </a:solidFill>
              </a:rPr>
              <a:t>18,9</a:t>
            </a:r>
            <a:endParaRPr lang="fr-FR" sz="2000" b="1" dirty="0">
              <a:solidFill>
                <a:srgbClr val="FF0000"/>
              </a:solidFill>
            </a:endParaRPr>
          </a:p>
        </p:txBody>
      </p:sp>
      <p:sp>
        <p:nvSpPr>
          <p:cNvPr id="13" name="ZoneTexte 12"/>
          <p:cNvSpPr txBox="1"/>
          <p:nvPr/>
        </p:nvSpPr>
        <p:spPr>
          <a:xfrm>
            <a:off x="6143625" y="2642901"/>
            <a:ext cx="762000" cy="400110"/>
          </a:xfrm>
          <a:prstGeom prst="rect">
            <a:avLst/>
          </a:prstGeom>
          <a:noFill/>
        </p:spPr>
        <p:txBody>
          <a:bodyPr wrap="square" rtlCol="0">
            <a:spAutoFit/>
          </a:bodyPr>
          <a:lstStyle/>
          <a:p>
            <a:r>
              <a:rPr lang="fr-FR" sz="2000" b="1" dirty="0" smtClean="0">
                <a:solidFill>
                  <a:srgbClr val="FF0000"/>
                </a:solidFill>
              </a:rPr>
              <a:t>18,6</a:t>
            </a:r>
            <a:endParaRPr lang="fr-FR" sz="2000" b="1" dirty="0">
              <a:solidFill>
                <a:srgbClr val="FF0000"/>
              </a:solidFill>
            </a:endParaRPr>
          </a:p>
        </p:txBody>
      </p:sp>
      <p:sp>
        <p:nvSpPr>
          <p:cNvPr id="14" name="ZoneTexte 13"/>
          <p:cNvSpPr txBox="1"/>
          <p:nvPr/>
        </p:nvSpPr>
        <p:spPr>
          <a:xfrm>
            <a:off x="5105400" y="3119302"/>
            <a:ext cx="762000" cy="400110"/>
          </a:xfrm>
          <a:prstGeom prst="rect">
            <a:avLst/>
          </a:prstGeom>
          <a:noFill/>
        </p:spPr>
        <p:txBody>
          <a:bodyPr wrap="square" rtlCol="0">
            <a:spAutoFit/>
          </a:bodyPr>
          <a:lstStyle/>
          <a:p>
            <a:r>
              <a:rPr lang="fr-FR" sz="2000" b="1" dirty="0" smtClean="0">
                <a:solidFill>
                  <a:srgbClr val="FF0000"/>
                </a:solidFill>
              </a:rPr>
              <a:t>18,3</a:t>
            </a:r>
            <a:endParaRPr lang="fr-FR" sz="2000" b="1" dirty="0">
              <a:solidFill>
                <a:srgbClr val="FF0000"/>
              </a:solidFill>
            </a:endParaRPr>
          </a:p>
        </p:txBody>
      </p:sp>
      <p:sp>
        <p:nvSpPr>
          <p:cNvPr id="15" name="ZoneTexte 14"/>
          <p:cNvSpPr txBox="1"/>
          <p:nvPr/>
        </p:nvSpPr>
        <p:spPr>
          <a:xfrm>
            <a:off x="3981451" y="2704769"/>
            <a:ext cx="762000" cy="400110"/>
          </a:xfrm>
          <a:prstGeom prst="rect">
            <a:avLst/>
          </a:prstGeom>
          <a:noFill/>
        </p:spPr>
        <p:txBody>
          <a:bodyPr wrap="square" rtlCol="0">
            <a:spAutoFit/>
          </a:bodyPr>
          <a:lstStyle/>
          <a:p>
            <a:r>
              <a:rPr lang="fr-FR" sz="2000" b="1" dirty="0" smtClean="0">
                <a:solidFill>
                  <a:srgbClr val="FF0000"/>
                </a:solidFill>
              </a:rPr>
              <a:t>18,6</a:t>
            </a:r>
            <a:endParaRPr lang="fr-FR" sz="2000" b="1" dirty="0">
              <a:solidFill>
                <a:srgbClr val="FF0000"/>
              </a:solidFill>
            </a:endParaRPr>
          </a:p>
        </p:txBody>
      </p:sp>
      <p:sp>
        <p:nvSpPr>
          <p:cNvPr id="16" name="ZoneTexte 15"/>
          <p:cNvSpPr txBox="1"/>
          <p:nvPr/>
        </p:nvSpPr>
        <p:spPr>
          <a:xfrm>
            <a:off x="2914651" y="1990484"/>
            <a:ext cx="1066800" cy="400110"/>
          </a:xfrm>
          <a:prstGeom prst="rect">
            <a:avLst/>
          </a:prstGeom>
          <a:noFill/>
        </p:spPr>
        <p:txBody>
          <a:bodyPr wrap="square" rtlCol="0">
            <a:spAutoFit/>
          </a:bodyPr>
          <a:lstStyle/>
          <a:p>
            <a:r>
              <a:rPr lang="fr-FR" sz="2000" b="1" dirty="0" smtClean="0">
                <a:solidFill>
                  <a:srgbClr val="FF0000"/>
                </a:solidFill>
              </a:rPr>
              <a:t>19,06</a:t>
            </a:r>
            <a:endParaRPr lang="fr-FR" sz="2000" b="1" dirty="0">
              <a:solidFill>
                <a:srgbClr val="FF0000"/>
              </a:solidFill>
            </a:endParaRPr>
          </a:p>
        </p:txBody>
      </p:sp>
      <p:pic>
        <p:nvPicPr>
          <p:cNvPr id="17" name="chart"/>
          <p:cNvPicPr>
            <a:picLocks noChangeAspect="1"/>
          </p:cNvPicPr>
          <p:nvPr/>
        </p:nvPicPr>
        <p:blipFill>
          <a:blip r:embed="rId6"/>
          <a:stretch>
            <a:fillRect/>
          </a:stretch>
        </p:blipFill>
        <p:spPr>
          <a:xfrm>
            <a:off x="876280" y="5495163"/>
            <a:ext cx="1209844" cy="759714"/>
          </a:xfrm>
          <a:prstGeom prst="rect">
            <a:avLst/>
          </a:prstGeom>
        </p:spPr>
      </p:pic>
      <p:sp>
        <p:nvSpPr>
          <p:cNvPr id="18" name="ZoneTexte 17"/>
          <p:cNvSpPr txBox="1"/>
          <p:nvPr/>
        </p:nvSpPr>
        <p:spPr>
          <a:xfrm>
            <a:off x="2209800" y="5617739"/>
            <a:ext cx="8448675" cy="584775"/>
          </a:xfrm>
          <a:prstGeom prst="rect">
            <a:avLst/>
          </a:prstGeom>
          <a:noFill/>
        </p:spPr>
        <p:txBody>
          <a:bodyPr wrap="square" rtlCol="0">
            <a:spAutoFit/>
          </a:bodyPr>
          <a:lstStyle/>
          <a:p>
            <a:r>
              <a:rPr lang="fr-FR" sz="1600" b="1" dirty="0" smtClean="0">
                <a:solidFill>
                  <a:srgbClr val="0087B4"/>
                </a:solidFill>
              </a:rPr>
              <a:t>Malgré les mesures gouvernementales engendrant de fait une progression de la masse salariale de 0,3M€, l’évolution de la masse salariale a été limité à 1,46% entre 2023 et 2024. </a:t>
            </a:r>
            <a:endParaRPr lang="fr-FR" sz="1600" b="1" dirty="0">
              <a:solidFill>
                <a:srgbClr val="0087B4"/>
              </a:solidFill>
            </a:endParaRPr>
          </a:p>
        </p:txBody>
      </p:sp>
    </p:spTree>
    <p:extLst>
      <p:ext uri="{BB962C8B-B14F-4D97-AF65-F5344CB8AC3E}">
        <p14:creationId xmlns:p14="http://schemas.microsoft.com/office/powerpoint/2010/main" val="3760055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427477" y="380460"/>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200" i="1" dirty="0">
              <a:solidFill>
                <a:srgbClr val="0087B4"/>
              </a:solidFill>
              <a:latin typeface="Arial" charset="0"/>
              <a:ea typeface="Arial" charset="0"/>
              <a:cs typeface="Arial" charset="0"/>
            </a:endParaRPr>
          </a:p>
        </p:txBody>
      </p:sp>
      <p:sp>
        <p:nvSpPr>
          <p:cNvPr id="2" name="Titre 1"/>
          <p:cNvSpPr>
            <a:spLocks noGrp="1"/>
          </p:cNvSpPr>
          <p:nvPr>
            <p:ph type="title"/>
          </p:nvPr>
        </p:nvSpPr>
        <p:spPr>
          <a:xfrm>
            <a:off x="1225485" y="2119489"/>
            <a:ext cx="10128315" cy="1803925"/>
          </a:xfrm>
        </p:spPr>
        <p:txBody>
          <a:bodyPr>
            <a:normAutofit/>
          </a:bodyPr>
          <a:lstStyle/>
          <a:p>
            <a:pPr algn="ctr"/>
            <a:r>
              <a:rPr lang="fr-FR" sz="4000" b="1" dirty="0" smtClean="0">
                <a:solidFill>
                  <a:srgbClr val="0087B4"/>
                </a:solidFill>
                <a:latin typeface="Arial" charset="0"/>
                <a:ea typeface="Arial" charset="0"/>
                <a:cs typeface="Arial" charset="0"/>
              </a:rPr>
              <a:t>Le contexte Local fin 2023</a:t>
            </a:r>
            <a:endParaRPr lang="fr-FR" sz="4000" b="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fld id="{1656EF1C-F198-C842-A66B-4871C88B5830}" type="slidenum">
              <a:rPr lang="fr-FR" smtClean="0"/>
              <a:pPr/>
              <a:t>2</a:t>
            </a:fld>
            <a:endParaRPr lang="fr-FR"/>
          </a:p>
        </p:txBody>
      </p:sp>
      <p:pic>
        <p:nvPicPr>
          <p:cNvPr id="6" name="Image 5"/>
          <p:cNvPicPr>
            <a:picLocks noChangeAspect="1"/>
          </p:cNvPicPr>
          <p:nvPr/>
        </p:nvPicPr>
        <p:blipFill>
          <a:blip r:embed="rId4"/>
          <a:stretch>
            <a:fillRect/>
          </a:stretch>
        </p:blipFill>
        <p:spPr>
          <a:xfrm>
            <a:off x="9934461" y="221774"/>
            <a:ext cx="1971796" cy="1609950"/>
          </a:xfrm>
          <a:prstGeom prst="rect">
            <a:avLst/>
          </a:prstGeom>
        </p:spPr>
      </p:pic>
    </p:spTree>
    <p:extLst>
      <p:ext uri="{BB962C8B-B14F-4D97-AF65-F5344CB8AC3E}">
        <p14:creationId xmlns:p14="http://schemas.microsoft.com/office/powerpoint/2010/main" val="29495116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231938"/>
            <a:ext cx="10642861" cy="803918"/>
          </a:xfrm>
        </p:spPr>
        <p:txBody>
          <a:bodyPr>
            <a:noAutofit/>
          </a:bodyPr>
          <a:lstStyle/>
          <a:p>
            <a:pPr algn="ctr"/>
            <a:r>
              <a:rPr lang="fr-FR" sz="2400" b="1" dirty="0" smtClean="0">
                <a:solidFill>
                  <a:srgbClr val="0087B4"/>
                </a:solidFill>
                <a:latin typeface="Arial" charset="0"/>
                <a:ea typeface="Arial" charset="0"/>
                <a:cs typeface="Arial" charset="0"/>
              </a:rPr>
              <a:t>Evolution des autres dépenses</a:t>
            </a:r>
            <a:r>
              <a:rPr lang="fr-FR" sz="2400" b="1" dirty="0">
                <a:solidFill>
                  <a:srgbClr val="0087B4"/>
                </a:solidFill>
                <a:latin typeface="Arial" charset="0"/>
                <a:ea typeface="Arial" charset="0"/>
                <a:cs typeface="Arial" charset="0"/>
              </a:rPr>
              <a:t/>
            </a:r>
            <a:br>
              <a:rPr lang="fr-FR" sz="2400" b="1" dirty="0">
                <a:solidFill>
                  <a:srgbClr val="0087B4"/>
                </a:solidFill>
                <a:latin typeface="Arial" charset="0"/>
                <a:ea typeface="Arial" charset="0"/>
                <a:cs typeface="Arial" charset="0"/>
              </a:rPr>
            </a:br>
            <a:endParaRPr lang="fr-FR" sz="24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982134" y="1169044"/>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51909" y="960120"/>
            <a:ext cx="8133743" cy="1610736"/>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049377" y="1119132"/>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919098" y="944759"/>
            <a:ext cx="1970231" cy="1718351"/>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accent2"/>
                </a:solidFill>
              </a:rPr>
              <a:t>MAINTIEN D’UN NIVEAU DE SUBVENTION ELEVE AUX ASSOCIATIONS DE LA VILLE </a:t>
            </a:r>
            <a:endParaRPr lang="fr-FR" sz="1400" b="1" dirty="0">
              <a:solidFill>
                <a:schemeClr val="accent2"/>
              </a:solidFill>
            </a:endParaRPr>
          </a:p>
        </p:txBody>
      </p:sp>
      <p:sp>
        <p:nvSpPr>
          <p:cNvPr id="11" name="ZoneTexte 10"/>
          <p:cNvSpPr txBox="1"/>
          <p:nvPr/>
        </p:nvSpPr>
        <p:spPr>
          <a:xfrm>
            <a:off x="4115634" y="1030014"/>
            <a:ext cx="7763432" cy="2882840"/>
          </a:xfrm>
          <a:prstGeom prst="rect">
            <a:avLst/>
          </a:prstGeom>
          <a:noFill/>
        </p:spPr>
        <p:txBody>
          <a:bodyPr wrap="square" rtlCol="0">
            <a:spAutoFit/>
          </a:bodyPr>
          <a:lstStyle/>
          <a:p>
            <a:pPr marL="285750" lvl="3" indent="-285750" algn="just">
              <a:spcBef>
                <a:spcPts val="1000"/>
              </a:spcBef>
              <a:buClr>
                <a:schemeClr val="accent2"/>
              </a:buClr>
              <a:buFont typeface="Wingdings" panose="05000000000000000000" pitchFamily="2" charset="2"/>
              <a:buChar char="§"/>
            </a:pPr>
            <a:r>
              <a:rPr lang="fr-FR" sz="1600" dirty="0" smtClean="0">
                <a:solidFill>
                  <a:srgbClr val="0087B4"/>
                </a:solidFill>
              </a:rPr>
              <a:t>Versement de subventions à hauteur de 293K€ au secteur associatif;</a:t>
            </a:r>
            <a:endParaRPr lang="fr-FR" sz="1600" dirty="0">
              <a:solidFill>
                <a:srgbClr val="0087B4"/>
              </a:solidFill>
            </a:endParaRPr>
          </a:p>
          <a:p>
            <a:pPr marL="285750" lvl="3" indent="-285750" algn="just">
              <a:spcBef>
                <a:spcPts val="1000"/>
              </a:spcBef>
              <a:buClr>
                <a:schemeClr val="accent2"/>
              </a:buClr>
              <a:buFont typeface="Wingdings" panose="05000000000000000000" pitchFamily="2" charset="2"/>
              <a:buChar char="§"/>
            </a:pPr>
            <a:r>
              <a:rPr lang="fr-FR" sz="1600" dirty="0" smtClean="0">
                <a:solidFill>
                  <a:srgbClr val="0087B4"/>
                </a:solidFill>
              </a:rPr>
              <a:t>Objectif n°1: assurer le fonctionnement récurrent de l’association;</a:t>
            </a:r>
          </a:p>
          <a:p>
            <a:pPr marL="285750" lvl="3" indent="-285750" algn="just">
              <a:spcBef>
                <a:spcPts val="1000"/>
              </a:spcBef>
              <a:buClr>
                <a:schemeClr val="accent2"/>
              </a:buClr>
              <a:buFont typeface="Wingdings" panose="05000000000000000000" pitchFamily="2" charset="2"/>
              <a:buChar char="§"/>
            </a:pPr>
            <a:r>
              <a:rPr lang="fr-FR" sz="1600" dirty="0" smtClean="0">
                <a:solidFill>
                  <a:srgbClr val="0087B4"/>
                </a:solidFill>
              </a:rPr>
              <a:t>Objectif n°2: mettre en place de nouveaux projets et ou développer certaines thématiques que la municipalité souhaite renforcer (Handicap, sport féminin, culture hors les murs…).</a:t>
            </a:r>
          </a:p>
          <a:p>
            <a:pPr marL="0" lvl="3" algn="just">
              <a:spcBef>
                <a:spcPts val="1000"/>
              </a:spcBef>
              <a:buClr>
                <a:schemeClr val="accent2"/>
              </a:buClr>
            </a:pPr>
            <a:endParaRPr lang="fr-FR" sz="1600" dirty="0" smtClean="0">
              <a:solidFill>
                <a:srgbClr val="0087B4"/>
              </a:solidFill>
            </a:endParaRPr>
          </a:p>
          <a:p>
            <a:pPr marL="285750" lvl="3" indent="-285750" algn="just">
              <a:spcBef>
                <a:spcPts val="1000"/>
              </a:spcBef>
              <a:buClr>
                <a:schemeClr val="accent2"/>
              </a:buClr>
              <a:buFont typeface="Wingdings" panose="05000000000000000000" pitchFamily="2" charset="2"/>
              <a:buChar char="§"/>
            </a:pPr>
            <a:endParaRPr lang="fr-FR" sz="1600" dirty="0">
              <a:solidFill>
                <a:srgbClr val="0087B4"/>
              </a:solidFill>
            </a:endParaRPr>
          </a:p>
          <a:p>
            <a:pPr>
              <a:buClr>
                <a:schemeClr val="accent2"/>
              </a:buClr>
            </a:pPr>
            <a:endParaRPr lang="fr-FR" dirty="0">
              <a:solidFill>
                <a:srgbClr val="0087B4"/>
              </a:solidFill>
            </a:endParaRPr>
          </a:p>
          <a:p>
            <a:endParaRPr lang="fr-FR" dirty="0">
              <a:solidFill>
                <a:schemeClr val="accent2"/>
              </a:solidFill>
            </a:endParaRPr>
          </a:p>
        </p:txBody>
      </p:sp>
      <p:sp>
        <p:nvSpPr>
          <p:cNvPr id="12" name="Rectangle avec coins rognés en diagonale 11"/>
          <p:cNvSpPr/>
          <p:nvPr/>
        </p:nvSpPr>
        <p:spPr>
          <a:xfrm rot="21374188">
            <a:off x="1222346" y="4503318"/>
            <a:ext cx="1882361" cy="1091990"/>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accent2"/>
                </a:solidFill>
              </a:rPr>
              <a:t>POURSUITE DU SOUTIEN AUX ACTIONS CULTURELLES</a:t>
            </a:r>
            <a:endParaRPr lang="fr-FR" sz="1400" b="1" dirty="0">
              <a:solidFill>
                <a:schemeClr val="accent2"/>
              </a:solidFill>
            </a:endParaRPr>
          </a:p>
        </p:txBody>
      </p:sp>
      <p:sp>
        <p:nvSpPr>
          <p:cNvPr id="13" name="Rectangle 12"/>
          <p:cNvSpPr/>
          <p:nvPr/>
        </p:nvSpPr>
        <p:spPr>
          <a:xfrm>
            <a:off x="3889906" y="4388023"/>
            <a:ext cx="8029754" cy="1465738"/>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droite 13"/>
          <p:cNvSpPr/>
          <p:nvPr/>
        </p:nvSpPr>
        <p:spPr>
          <a:xfrm>
            <a:off x="3138518" y="4259708"/>
            <a:ext cx="751388" cy="1356469"/>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5"/>
          <a:stretch>
            <a:fillRect/>
          </a:stretch>
        </p:blipFill>
        <p:spPr>
          <a:xfrm>
            <a:off x="11156238" y="83552"/>
            <a:ext cx="913284" cy="792457"/>
          </a:xfrm>
          <a:prstGeom prst="rect">
            <a:avLst/>
          </a:prstGeom>
        </p:spPr>
      </p:pic>
      <p:sp>
        <p:nvSpPr>
          <p:cNvPr id="16" name="ZoneTexte 15"/>
          <p:cNvSpPr txBox="1"/>
          <p:nvPr/>
        </p:nvSpPr>
        <p:spPr>
          <a:xfrm>
            <a:off x="4084149" y="4420686"/>
            <a:ext cx="7238166" cy="1323439"/>
          </a:xfrm>
          <a:prstGeom prst="rect">
            <a:avLst/>
          </a:prstGeom>
          <a:noFill/>
        </p:spPr>
        <p:txBody>
          <a:bodyPr wrap="square" rtlCol="0">
            <a:spAutoFit/>
          </a:bodyPr>
          <a:lstStyle/>
          <a:p>
            <a:pPr marL="285750" lvl="1" indent="-285750" algn="just">
              <a:spcBef>
                <a:spcPts val="1000"/>
              </a:spcBef>
              <a:buClr>
                <a:schemeClr val="accent2"/>
              </a:buClr>
              <a:buFont typeface="Wingdings" panose="05000000000000000000" pitchFamily="2" charset="2"/>
              <a:buChar char="§"/>
            </a:pPr>
            <a:r>
              <a:rPr lang="fr-FR" sz="1600" dirty="0" smtClean="0">
                <a:solidFill>
                  <a:srgbClr val="0087B4"/>
                </a:solidFill>
              </a:rPr>
              <a:t>Afin de contenir l’évolution des dépenses, diminution de 1,8% de la subvention versée au SAX;</a:t>
            </a:r>
            <a:endParaRPr lang="fr-FR" sz="1600" dirty="0">
              <a:solidFill>
                <a:srgbClr val="0087B4"/>
              </a:solidFill>
            </a:endParaRPr>
          </a:p>
          <a:p>
            <a:pPr marL="285750" lvl="2" indent="-285750">
              <a:lnSpc>
                <a:spcPct val="100000"/>
              </a:lnSpc>
              <a:buClr>
                <a:schemeClr val="accent2"/>
              </a:buClr>
              <a:buFont typeface="Wingdings" panose="05000000000000000000" pitchFamily="2" charset="2"/>
              <a:buChar char="§"/>
            </a:pPr>
            <a:r>
              <a:rPr lang="fr-FR" sz="1600" dirty="0" smtClean="0">
                <a:solidFill>
                  <a:srgbClr val="0087B4"/>
                </a:solidFill>
              </a:rPr>
              <a:t>Une subvention de 600K€ qui reste conséquente;</a:t>
            </a:r>
          </a:p>
          <a:p>
            <a:pPr marL="285750" lvl="2" indent="-285750">
              <a:lnSpc>
                <a:spcPct val="100000"/>
              </a:lnSpc>
              <a:buClr>
                <a:schemeClr val="accent2"/>
              </a:buClr>
              <a:buFont typeface="Wingdings" panose="05000000000000000000" pitchFamily="2" charset="2"/>
              <a:buChar char="§"/>
            </a:pPr>
            <a:r>
              <a:rPr lang="fr-FR" sz="1600" dirty="0" smtClean="0">
                <a:solidFill>
                  <a:srgbClr val="0087B4"/>
                </a:solidFill>
              </a:rPr>
              <a:t>Partenariat avec l’Estival (8000€</a:t>
            </a:r>
            <a:r>
              <a:rPr lang="fr-FR" sz="1600" dirty="0" smtClean="0">
                <a:solidFill>
                  <a:srgbClr val="0087B4"/>
                </a:solidFill>
              </a:rPr>
              <a:t>);</a:t>
            </a:r>
          </a:p>
          <a:p>
            <a:pPr marL="285750" lvl="2" indent="-285750">
              <a:lnSpc>
                <a:spcPct val="100000"/>
              </a:lnSpc>
              <a:buClr>
                <a:schemeClr val="accent2"/>
              </a:buClr>
              <a:buFont typeface="Wingdings" panose="05000000000000000000" pitchFamily="2" charset="2"/>
              <a:buChar char="§"/>
            </a:pPr>
            <a:r>
              <a:rPr lang="fr-FR" sz="1600" dirty="0" smtClean="0">
                <a:solidFill>
                  <a:srgbClr val="0087B4"/>
                </a:solidFill>
              </a:rPr>
              <a:t>90K€ pour le CCA et le </a:t>
            </a:r>
            <a:r>
              <a:rPr lang="fr-FR" sz="1600" dirty="0" err="1" smtClean="0">
                <a:solidFill>
                  <a:srgbClr val="0087B4"/>
                </a:solidFill>
              </a:rPr>
              <a:t>Pandora</a:t>
            </a:r>
            <a:r>
              <a:rPr lang="fr-FR" sz="1600" smtClean="0">
                <a:solidFill>
                  <a:srgbClr val="0087B4"/>
                </a:solidFill>
              </a:rPr>
              <a:t>.</a:t>
            </a:r>
            <a:endParaRPr lang="fr-FR" sz="1600" dirty="0">
              <a:solidFill>
                <a:srgbClr val="0087B4"/>
              </a:solidFill>
            </a:endParaRPr>
          </a:p>
        </p:txBody>
      </p:sp>
      <p:sp>
        <p:nvSpPr>
          <p:cNvPr id="17" name="Rectangle avec coins rognés en diagonale 16"/>
          <p:cNvSpPr/>
          <p:nvPr/>
        </p:nvSpPr>
        <p:spPr>
          <a:xfrm rot="21374188">
            <a:off x="1063282" y="2833779"/>
            <a:ext cx="1901293" cy="1365001"/>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accent2"/>
                </a:solidFill>
              </a:rPr>
              <a:t>POURSUITE DES AIDES VERSEES AU CCAS ET A LA RESIDENCE GEORGES POMPIDOU</a:t>
            </a:r>
            <a:endParaRPr lang="fr-FR" sz="1400" b="1" dirty="0">
              <a:solidFill>
                <a:schemeClr val="accent2"/>
              </a:solidFill>
            </a:endParaRPr>
          </a:p>
        </p:txBody>
      </p:sp>
      <p:sp>
        <p:nvSpPr>
          <p:cNvPr id="18" name="Flèche droite 17"/>
          <p:cNvSpPr/>
          <p:nvPr/>
        </p:nvSpPr>
        <p:spPr>
          <a:xfrm>
            <a:off x="3087204" y="2895897"/>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889906" y="3091942"/>
            <a:ext cx="8058320" cy="930182"/>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lgn="just">
              <a:spcBef>
                <a:spcPts val="1000"/>
              </a:spcBef>
              <a:buClr>
                <a:schemeClr val="accent2"/>
              </a:buClr>
              <a:buFont typeface="Wingdings" panose="05000000000000000000" pitchFamily="2" charset="2"/>
              <a:buChar char="§"/>
            </a:pPr>
            <a:r>
              <a:rPr lang="fr-FR" sz="1600" dirty="0" smtClean="0">
                <a:solidFill>
                  <a:srgbClr val="0087B4"/>
                </a:solidFill>
              </a:rPr>
              <a:t>Versement d’une subvention de 1,269 millions d’euros. </a:t>
            </a:r>
            <a:endParaRPr lang="fr-FR" sz="1600" dirty="0">
              <a:solidFill>
                <a:srgbClr val="0087B4"/>
              </a:solidFill>
            </a:endParaRPr>
          </a:p>
        </p:txBody>
      </p:sp>
    </p:spTree>
    <p:extLst>
      <p:ext uri="{BB962C8B-B14F-4D97-AF65-F5344CB8AC3E}">
        <p14:creationId xmlns:p14="http://schemas.microsoft.com/office/powerpoint/2010/main" val="8841854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6" name="Espace réservé du contenu 5"/>
          <p:cNvSpPr>
            <a:spLocks noGrp="1"/>
          </p:cNvSpPr>
          <p:nvPr>
            <p:ph idx="1"/>
          </p:nvPr>
        </p:nvSpPr>
        <p:spPr>
          <a:xfrm>
            <a:off x="632460" y="1967735"/>
            <a:ext cx="11003280" cy="4009150"/>
          </a:xfrm>
        </p:spPr>
        <p:txBody>
          <a:bodyPr>
            <a:normAutofit/>
          </a:bodyPr>
          <a:lstStyle/>
          <a:p>
            <a:pPr marL="0" indent="0" algn="ctr">
              <a:buNone/>
            </a:pPr>
            <a:r>
              <a:rPr lang="fr-FR" sz="4400" i="1" dirty="0" smtClean="0">
                <a:solidFill>
                  <a:srgbClr val="0087B4"/>
                </a:solidFill>
                <a:latin typeface="Arial" panose="020B0604020202020204" pitchFamily="34" charset="0"/>
                <a:cs typeface="Arial" panose="020B0604020202020204" pitchFamily="34" charset="0"/>
              </a:rPr>
              <a:t>Préserver la capacité </a:t>
            </a:r>
          </a:p>
          <a:p>
            <a:pPr marL="0" indent="0" algn="ctr">
              <a:buNone/>
            </a:pPr>
            <a:r>
              <a:rPr lang="fr-FR" sz="4400" i="1" dirty="0" smtClean="0">
                <a:solidFill>
                  <a:srgbClr val="0087B4"/>
                </a:solidFill>
                <a:latin typeface="Arial" panose="020B0604020202020204" pitchFamily="34" charset="0"/>
                <a:cs typeface="Arial" panose="020B0604020202020204" pitchFamily="34" charset="0"/>
              </a:rPr>
              <a:t>d’autofinancement </a:t>
            </a:r>
          </a:p>
          <a:p>
            <a:pPr marL="0" indent="0" algn="ctr">
              <a:buNone/>
            </a:pPr>
            <a:r>
              <a:rPr lang="fr-FR" sz="4400" i="1" dirty="0" smtClean="0">
                <a:solidFill>
                  <a:srgbClr val="0087B4"/>
                </a:solidFill>
                <a:latin typeface="Arial" panose="020B0604020202020204" pitchFamily="34" charset="0"/>
                <a:cs typeface="Arial" panose="020B0604020202020204" pitchFamily="34" charset="0"/>
              </a:rPr>
              <a:t>de </a:t>
            </a:r>
            <a:r>
              <a:rPr lang="fr-FR" sz="4400" i="1" dirty="0">
                <a:solidFill>
                  <a:srgbClr val="0087B4"/>
                </a:solidFill>
                <a:latin typeface="Arial" panose="020B0604020202020204" pitchFamily="34" charset="0"/>
                <a:cs typeface="Arial" panose="020B0604020202020204" pitchFamily="34" charset="0"/>
              </a:rPr>
              <a:t>la ville</a:t>
            </a: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a:blip r:embed="rId4"/>
          <a:stretch>
            <a:fillRect/>
          </a:stretch>
        </p:blipFill>
        <p:spPr>
          <a:xfrm>
            <a:off x="10698480" y="83552"/>
            <a:ext cx="1371042" cy="1189654"/>
          </a:xfrm>
          <a:prstGeom prst="rect">
            <a:avLst/>
          </a:prstGeom>
        </p:spPr>
      </p:pic>
    </p:spTree>
    <p:extLst>
      <p:ext uri="{BB962C8B-B14F-4D97-AF65-F5344CB8AC3E}">
        <p14:creationId xmlns:p14="http://schemas.microsoft.com/office/powerpoint/2010/main" val="900264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6" y="231938"/>
            <a:ext cx="10238928" cy="803918"/>
          </a:xfrm>
        </p:spPr>
        <p:txBody>
          <a:bodyPr>
            <a:noAutofit/>
          </a:bodyPr>
          <a:lstStyle/>
          <a:p>
            <a:pPr algn="ctr"/>
            <a:r>
              <a:rPr lang="fr-FR" sz="2400" b="1" dirty="0">
                <a:solidFill>
                  <a:srgbClr val="0087B4"/>
                </a:solidFill>
                <a:latin typeface="Arial" charset="0"/>
                <a:ea typeface="Arial" charset="0"/>
                <a:cs typeface="Arial" charset="0"/>
              </a:rPr>
              <a:t>Pourquoi la municipalité souhaite-t-elle disposer d’une capacité d’autofinancement (CAF) </a:t>
            </a:r>
            <a:r>
              <a:rPr lang="fr-FR" sz="2400" b="1" dirty="0" smtClean="0">
                <a:solidFill>
                  <a:srgbClr val="0087B4"/>
                </a:solidFill>
                <a:latin typeface="Arial" charset="0"/>
                <a:ea typeface="Arial" charset="0"/>
                <a:cs typeface="Arial" charset="0"/>
              </a:rPr>
              <a:t>comprise entre 2,5 et 3M€? </a:t>
            </a:r>
            <a:r>
              <a:rPr lang="fr-FR" sz="2400" b="1" dirty="0">
                <a:solidFill>
                  <a:srgbClr val="0087B4"/>
                </a:solidFill>
                <a:latin typeface="Arial" charset="0"/>
                <a:ea typeface="Arial" charset="0"/>
                <a:cs typeface="Arial" charset="0"/>
              </a:rPr>
              <a:t/>
            </a:r>
            <a:br>
              <a:rPr lang="fr-FR" sz="2400" b="1" dirty="0">
                <a:solidFill>
                  <a:srgbClr val="0087B4"/>
                </a:solidFill>
                <a:latin typeface="Arial" charset="0"/>
                <a:ea typeface="Arial" charset="0"/>
                <a:cs typeface="Arial" charset="0"/>
              </a:rPr>
            </a:br>
            <a:endParaRPr lang="fr-FR" sz="24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982134" y="1169044"/>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51909" y="1176620"/>
            <a:ext cx="7907701" cy="1746220"/>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027831" y="1375320"/>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462558" y="1486545"/>
            <a:ext cx="2444417" cy="1365001"/>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2"/>
                </a:solidFill>
              </a:rPr>
              <a:t>Q</a:t>
            </a:r>
            <a:r>
              <a:rPr lang="fr-FR" sz="1400" b="1" dirty="0" smtClean="0">
                <a:solidFill>
                  <a:schemeClr val="accent2"/>
                </a:solidFill>
              </a:rPr>
              <a:t>U’EST-CE QUE </a:t>
            </a:r>
            <a:r>
              <a:rPr lang="fr-FR" sz="1600" b="1" dirty="0" smtClean="0">
                <a:solidFill>
                  <a:schemeClr val="accent2"/>
                </a:solidFill>
              </a:rPr>
              <a:t>L</a:t>
            </a:r>
            <a:r>
              <a:rPr lang="fr-FR" sz="1400" b="1" dirty="0" smtClean="0">
                <a:solidFill>
                  <a:schemeClr val="accent2"/>
                </a:solidFill>
              </a:rPr>
              <a:t>’</a:t>
            </a:r>
            <a:r>
              <a:rPr lang="fr-FR" sz="1600" b="1" dirty="0" smtClean="0">
                <a:solidFill>
                  <a:schemeClr val="accent2"/>
                </a:solidFill>
              </a:rPr>
              <a:t>A</a:t>
            </a:r>
            <a:r>
              <a:rPr lang="fr-FR" sz="1400" b="1" dirty="0" smtClean="0">
                <a:solidFill>
                  <a:schemeClr val="accent2"/>
                </a:solidFill>
              </a:rPr>
              <a:t>UTOFINANCEMENT?</a:t>
            </a:r>
            <a:endParaRPr lang="fr-FR" sz="1400" b="1" dirty="0">
              <a:solidFill>
                <a:schemeClr val="accent2"/>
              </a:solidFill>
            </a:endParaRPr>
          </a:p>
        </p:txBody>
      </p:sp>
      <p:sp>
        <p:nvSpPr>
          <p:cNvPr id="11" name="ZoneTexte 10"/>
          <p:cNvSpPr txBox="1"/>
          <p:nvPr/>
        </p:nvSpPr>
        <p:spPr>
          <a:xfrm>
            <a:off x="4115634" y="1217838"/>
            <a:ext cx="7040603" cy="1892826"/>
          </a:xfrm>
          <a:prstGeom prst="rect">
            <a:avLst/>
          </a:prstGeom>
          <a:noFill/>
        </p:spPr>
        <p:txBody>
          <a:bodyPr wrap="square" rtlCol="0">
            <a:spAutoFit/>
          </a:bodyPr>
          <a:lstStyle/>
          <a:p>
            <a:pPr marL="285750" indent="-285750" algn="just">
              <a:lnSpc>
                <a:spcPct val="110000"/>
              </a:lnSpc>
              <a:buClr>
                <a:schemeClr val="accent2"/>
              </a:buClr>
              <a:buFont typeface="Wingdings" panose="05000000000000000000" pitchFamily="2" charset="2"/>
              <a:buChar char="§"/>
            </a:pPr>
            <a:r>
              <a:rPr lang="fr-FR" dirty="0">
                <a:solidFill>
                  <a:srgbClr val="0087B4"/>
                </a:solidFill>
              </a:rPr>
              <a:t>Différence entre les produits réels de fonctionnement (recettes pérennes de la commune hors produits de cession) et les charges réelles de la ville (charges courantes</a:t>
            </a:r>
            <a:r>
              <a:rPr lang="fr-FR" dirty="0" smtClean="0">
                <a:solidFill>
                  <a:srgbClr val="0087B4"/>
                </a:solidFill>
              </a:rPr>
              <a:t>);</a:t>
            </a:r>
          </a:p>
          <a:p>
            <a:pPr marL="285750" indent="-285750" algn="just">
              <a:lnSpc>
                <a:spcPct val="110000"/>
              </a:lnSpc>
              <a:buClr>
                <a:schemeClr val="accent2"/>
              </a:buClr>
              <a:buFont typeface="Wingdings" panose="05000000000000000000" pitchFamily="2" charset="2"/>
              <a:buChar char="§"/>
            </a:pPr>
            <a:r>
              <a:rPr lang="fr-FR" dirty="0" smtClean="0">
                <a:solidFill>
                  <a:srgbClr val="0087B4"/>
                </a:solidFill>
              </a:rPr>
              <a:t>Ressources </a:t>
            </a:r>
            <a:r>
              <a:rPr lang="fr-FR" dirty="0">
                <a:solidFill>
                  <a:srgbClr val="0087B4"/>
                </a:solidFill>
              </a:rPr>
              <a:t>durables de la ville permettant de rembourser les annuités de la dette et </a:t>
            </a:r>
            <a:r>
              <a:rPr lang="fr-FR" b="1" u="sng" dirty="0">
                <a:solidFill>
                  <a:schemeClr val="accent2"/>
                </a:solidFill>
              </a:rPr>
              <a:t>d’investir sur ses fonds propres. </a:t>
            </a:r>
          </a:p>
          <a:p>
            <a:endParaRPr lang="fr-FR" dirty="0">
              <a:solidFill>
                <a:schemeClr val="accent2"/>
              </a:solidFill>
            </a:endParaRPr>
          </a:p>
        </p:txBody>
      </p:sp>
      <p:sp>
        <p:nvSpPr>
          <p:cNvPr id="12" name="Rectangle avec coins rognés en diagonale 11"/>
          <p:cNvSpPr/>
          <p:nvPr/>
        </p:nvSpPr>
        <p:spPr>
          <a:xfrm rot="21374188">
            <a:off x="571780" y="3429021"/>
            <a:ext cx="2495287" cy="2019933"/>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nSpc>
                <a:spcPct val="110000"/>
              </a:lnSpc>
              <a:spcBef>
                <a:spcPts val="1000"/>
              </a:spcBef>
            </a:pPr>
            <a:r>
              <a:rPr lang="fr-FR" sz="1600" b="1" dirty="0" smtClean="0">
                <a:solidFill>
                  <a:schemeClr val="accent2"/>
                </a:solidFill>
              </a:rPr>
              <a:t>P</a:t>
            </a:r>
            <a:r>
              <a:rPr lang="fr-FR" sz="1400" b="1" dirty="0" smtClean="0">
                <a:solidFill>
                  <a:schemeClr val="accent2"/>
                </a:solidFill>
              </a:rPr>
              <a:t>OURQUOI </a:t>
            </a:r>
            <a:r>
              <a:rPr lang="fr-FR" sz="1600" b="1" dirty="0" smtClean="0">
                <a:solidFill>
                  <a:schemeClr val="accent2"/>
                </a:solidFill>
              </a:rPr>
              <a:t>D</a:t>
            </a:r>
            <a:r>
              <a:rPr lang="fr-FR" sz="1400" b="1" dirty="0" smtClean="0">
                <a:solidFill>
                  <a:schemeClr val="accent2"/>
                </a:solidFill>
              </a:rPr>
              <a:t>ISPOSER </a:t>
            </a:r>
            <a:r>
              <a:rPr lang="fr-FR" sz="1600" b="1" dirty="0" smtClean="0">
                <a:solidFill>
                  <a:schemeClr val="accent2"/>
                </a:solidFill>
              </a:rPr>
              <a:t>D</a:t>
            </a:r>
            <a:r>
              <a:rPr lang="fr-FR" sz="1400" b="1" dirty="0" smtClean="0">
                <a:solidFill>
                  <a:schemeClr val="accent2"/>
                </a:solidFill>
              </a:rPr>
              <a:t>’UNE </a:t>
            </a:r>
            <a:r>
              <a:rPr lang="fr-FR" sz="1600" b="1" dirty="0" smtClean="0">
                <a:solidFill>
                  <a:schemeClr val="accent2"/>
                </a:solidFill>
              </a:rPr>
              <a:t>C</a:t>
            </a:r>
            <a:r>
              <a:rPr lang="fr-FR" sz="1400" b="1" dirty="0" smtClean="0">
                <a:solidFill>
                  <a:schemeClr val="accent2"/>
                </a:solidFill>
              </a:rPr>
              <a:t>APACITE </a:t>
            </a:r>
            <a:r>
              <a:rPr lang="fr-FR" sz="1600" b="1" dirty="0" smtClean="0">
                <a:solidFill>
                  <a:schemeClr val="accent2"/>
                </a:solidFill>
              </a:rPr>
              <a:t>D</a:t>
            </a:r>
            <a:r>
              <a:rPr lang="fr-FR" sz="1400" b="1" dirty="0" smtClean="0">
                <a:solidFill>
                  <a:schemeClr val="accent2"/>
                </a:solidFill>
              </a:rPr>
              <a:t>’</a:t>
            </a:r>
            <a:r>
              <a:rPr lang="fr-FR" sz="1600" b="1" dirty="0" smtClean="0">
                <a:solidFill>
                  <a:schemeClr val="accent2"/>
                </a:solidFill>
              </a:rPr>
              <a:t>A</a:t>
            </a:r>
            <a:r>
              <a:rPr lang="fr-FR" sz="1400" b="1" dirty="0" smtClean="0">
                <a:solidFill>
                  <a:schemeClr val="accent2"/>
                </a:solidFill>
              </a:rPr>
              <a:t>UTOFINANCEMENT </a:t>
            </a:r>
            <a:r>
              <a:rPr lang="fr-FR" sz="1600" b="1" dirty="0" smtClean="0">
                <a:solidFill>
                  <a:schemeClr val="accent2"/>
                </a:solidFill>
              </a:rPr>
              <a:t>S</a:t>
            </a:r>
            <a:r>
              <a:rPr lang="fr-FR" sz="1400" b="1" dirty="0" smtClean="0">
                <a:solidFill>
                  <a:schemeClr val="accent2"/>
                </a:solidFill>
              </a:rPr>
              <a:t>UFFISANTE? </a:t>
            </a:r>
            <a:endParaRPr lang="fr-FR" sz="1400" b="1" dirty="0">
              <a:solidFill>
                <a:schemeClr val="accent2"/>
              </a:solidFill>
            </a:endParaRPr>
          </a:p>
        </p:txBody>
      </p:sp>
      <p:sp>
        <p:nvSpPr>
          <p:cNvPr id="13" name="Rectangle 12"/>
          <p:cNvSpPr/>
          <p:nvPr/>
        </p:nvSpPr>
        <p:spPr>
          <a:xfrm>
            <a:off x="3998641" y="3698319"/>
            <a:ext cx="7760970" cy="1830351"/>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lèche droite 13"/>
          <p:cNvSpPr/>
          <p:nvPr/>
        </p:nvSpPr>
        <p:spPr>
          <a:xfrm>
            <a:off x="3138518" y="3832736"/>
            <a:ext cx="751388" cy="1356469"/>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5"/>
          <a:stretch>
            <a:fillRect/>
          </a:stretch>
        </p:blipFill>
        <p:spPr>
          <a:xfrm>
            <a:off x="11156238" y="83552"/>
            <a:ext cx="913284" cy="792457"/>
          </a:xfrm>
          <a:prstGeom prst="rect">
            <a:avLst/>
          </a:prstGeom>
        </p:spPr>
      </p:pic>
      <p:sp>
        <p:nvSpPr>
          <p:cNvPr id="16" name="ZoneTexte 15"/>
          <p:cNvSpPr txBox="1"/>
          <p:nvPr/>
        </p:nvSpPr>
        <p:spPr>
          <a:xfrm>
            <a:off x="4095245" y="3759901"/>
            <a:ext cx="7238166" cy="2048766"/>
          </a:xfrm>
          <a:prstGeom prst="rect">
            <a:avLst/>
          </a:prstGeom>
          <a:noFill/>
        </p:spPr>
        <p:txBody>
          <a:bodyPr wrap="square" rtlCol="0">
            <a:spAutoFit/>
          </a:bodyPr>
          <a:lstStyle/>
          <a:p>
            <a:pPr marL="285750" indent="-285750" algn="just">
              <a:lnSpc>
                <a:spcPct val="110000"/>
              </a:lnSpc>
              <a:buClr>
                <a:schemeClr val="accent2"/>
              </a:buClr>
              <a:buFont typeface="Wingdings" panose="05000000000000000000" pitchFamily="2" charset="2"/>
              <a:buChar char="§"/>
            </a:pPr>
            <a:r>
              <a:rPr lang="fr-FR" dirty="0">
                <a:solidFill>
                  <a:srgbClr val="0087B4"/>
                </a:solidFill>
              </a:rPr>
              <a:t>Les produits de cession : recettes non </a:t>
            </a:r>
            <a:r>
              <a:rPr lang="fr-FR" dirty="0" smtClean="0">
                <a:solidFill>
                  <a:srgbClr val="0087B4"/>
                </a:solidFill>
              </a:rPr>
              <a:t>pérennes;</a:t>
            </a:r>
          </a:p>
          <a:p>
            <a:pPr marL="285750" indent="-285750" algn="just">
              <a:lnSpc>
                <a:spcPct val="110000"/>
              </a:lnSpc>
              <a:buClr>
                <a:schemeClr val="accent2"/>
              </a:buClr>
              <a:buFont typeface="Wingdings" panose="05000000000000000000" pitchFamily="2" charset="2"/>
              <a:buChar char="§"/>
            </a:pPr>
            <a:r>
              <a:rPr lang="fr-FR" dirty="0" smtClean="0">
                <a:solidFill>
                  <a:srgbClr val="0087B4"/>
                </a:solidFill>
              </a:rPr>
              <a:t>Les </a:t>
            </a:r>
            <a:r>
              <a:rPr lang="fr-FR" dirty="0">
                <a:solidFill>
                  <a:srgbClr val="0087B4"/>
                </a:solidFill>
              </a:rPr>
              <a:t>emprunts : recettes dont l’accord de financement des banques et le taux dépendent de la situation financière de la </a:t>
            </a:r>
            <a:r>
              <a:rPr lang="fr-FR" dirty="0" smtClean="0">
                <a:solidFill>
                  <a:srgbClr val="0087B4"/>
                </a:solidFill>
              </a:rPr>
              <a:t>ville;</a:t>
            </a:r>
          </a:p>
          <a:p>
            <a:pPr marL="285750" indent="-285750" algn="just">
              <a:lnSpc>
                <a:spcPct val="110000"/>
              </a:lnSpc>
              <a:buClr>
                <a:schemeClr val="accent2"/>
              </a:buClr>
              <a:buFont typeface="Wingdings" panose="05000000000000000000" pitchFamily="2" charset="2"/>
              <a:buChar char="§"/>
            </a:pPr>
            <a:r>
              <a:rPr lang="fr-FR" dirty="0" smtClean="0">
                <a:solidFill>
                  <a:srgbClr val="0087B4"/>
                </a:solidFill>
              </a:rPr>
              <a:t>Financer les investissements de demain et garantir l’attractivité de la ville.</a:t>
            </a:r>
            <a:endParaRPr lang="fr-FR" dirty="0">
              <a:solidFill>
                <a:srgbClr val="0087B4"/>
              </a:solidFill>
            </a:endParaRPr>
          </a:p>
          <a:p>
            <a:pPr marL="228600" lvl="1">
              <a:lnSpc>
                <a:spcPct val="110000"/>
              </a:lnSpc>
              <a:spcBef>
                <a:spcPts val="1000"/>
              </a:spcBef>
            </a:pPr>
            <a:endParaRPr lang="fr-FR" b="1" dirty="0">
              <a:solidFill>
                <a:srgbClr val="0087B4"/>
              </a:solidFill>
            </a:endParaRPr>
          </a:p>
        </p:txBody>
      </p:sp>
    </p:spTree>
    <p:extLst>
      <p:ext uri="{BB962C8B-B14F-4D97-AF65-F5344CB8AC3E}">
        <p14:creationId xmlns:p14="http://schemas.microsoft.com/office/powerpoint/2010/main" val="2009996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697433" y="222343"/>
            <a:ext cx="8913286" cy="803919"/>
          </a:xfrm>
        </p:spPr>
        <p:txBody>
          <a:bodyPr>
            <a:normAutofit/>
          </a:bodyPr>
          <a:lstStyle/>
          <a:p>
            <a:pPr algn="ctr"/>
            <a:r>
              <a:rPr lang="fr-FR" sz="2400" b="1" dirty="0" smtClean="0">
                <a:solidFill>
                  <a:srgbClr val="0087B4"/>
                </a:solidFill>
                <a:latin typeface="Arial" charset="0"/>
                <a:ea typeface="Arial" charset="0"/>
                <a:cs typeface="Arial" charset="0"/>
              </a:rPr>
              <a:t>La préservation d’une capacité d’autofinancement brute suffisante pour financer les investissements (en K€)</a:t>
            </a:r>
            <a:endParaRPr lang="fr-FR" sz="2400" b="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Image 5"/>
          <p:cNvPicPr>
            <a:picLocks noChangeAspect="1"/>
          </p:cNvPicPr>
          <p:nvPr/>
        </p:nvPicPr>
        <p:blipFill>
          <a:blip r:embed="rId4"/>
          <a:stretch>
            <a:fillRect/>
          </a:stretch>
        </p:blipFill>
        <p:spPr>
          <a:xfrm>
            <a:off x="10610719" y="149520"/>
            <a:ext cx="1199724" cy="876742"/>
          </a:xfrm>
          <a:prstGeom prst="rect">
            <a:avLst/>
          </a:prstGeom>
        </p:spPr>
      </p:pic>
      <p:graphicFrame>
        <p:nvGraphicFramePr>
          <p:cNvPr id="9" name="Graphique 8"/>
          <p:cNvGraphicFramePr>
            <a:graphicFrameLocks/>
          </p:cNvGraphicFramePr>
          <p:nvPr>
            <p:extLst>
              <p:ext uri="{D42A27DB-BD31-4B8C-83A1-F6EECF244321}">
                <p14:modId xmlns:p14="http://schemas.microsoft.com/office/powerpoint/2010/main" val="1178152407"/>
              </p:ext>
            </p:extLst>
          </p:nvPr>
        </p:nvGraphicFramePr>
        <p:xfrm>
          <a:off x="1317523" y="933269"/>
          <a:ext cx="9635612" cy="4140176"/>
        </p:xfrm>
        <a:graphic>
          <a:graphicData uri="http://schemas.openxmlformats.org/drawingml/2006/chart">
            <c:chart xmlns:c="http://schemas.openxmlformats.org/drawingml/2006/chart" xmlns:r="http://schemas.openxmlformats.org/officeDocument/2006/relationships" r:id="rId5"/>
          </a:graphicData>
        </a:graphic>
      </p:graphicFrame>
      <p:sp>
        <p:nvSpPr>
          <p:cNvPr id="4" name="ZoneTexte 3"/>
          <p:cNvSpPr txBox="1"/>
          <p:nvPr/>
        </p:nvSpPr>
        <p:spPr>
          <a:xfrm>
            <a:off x="1189703" y="4986176"/>
            <a:ext cx="9763432" cy="369332"/>
          </a:xfrm>
          <a:prstGeom prst="rect">
            <a:avLst/>
          </a:prstGeom>
          <a:noFill/>
        </p:spPr>
        <p:txBody>
          <a:bodyPr wrap="square" rtlCol="0">
            <a:spAutoFit/>
          </a:bodyPr>
          <a:lstStyle/>
          <a:p>
            <a:r>
              <a:rPr lang="fr-FR" dirty="0" smtClean="0"/>
              <a:t>*Après neutralisation des recettes exceptionnelles de foretage</a:t>
            </a:r>
            <a:endParaRPr lang="fr-FR" dirty="0"/>
          </a:p>
        </p:txBody>
      </p:sp>
      <p:pic>
        <p:nvPicPr>
          <p:cNvPr id="10" name="Image 9"/>
          <p:cNvPicPr>
            <a:picLocks noChangeAspect="1"/>
          </p:cNvPicPr>
          <p:nvPr/>
        </p:nvPicPr>
        <p:blipFill>
          <a:blip r:embed="rId6"/>
          <a:stretch>
            <a:fillRect/>
          </a:stretch>
        </p:blipFill>
        <p:spPr>
          <a:xfrm>
            <a:off x="989252" y="5561027"/>
            <a:ext cx="962159" cy="695422"/>
          </a:xfrm>
          <a:prstGeom prst="rect">
            <a:avLst/>
          </a:prstGeom>
        </p:spPr>
      </p:pic>
      <p:sp>
        <p:nvSpPr>
          <p:cNvPr id="11" name="Rectangle 10"/>
          <p:cNvSpPr/>
          <p:nvPr/>
        </p:nvSpPr>
        <p:spPr>
          <a:xfrm>
            <a:off x="1838630" y="5316991"/>
            <a:ext cx="10353370" cy="1015663"/>
          </a:xfrm>
          <a:prstGeom prst="rect">
            <a:avLst/>
          </a:prstGeom>
        </p:spPr>
        <p:txBody>
          <a:bodyPr wrap="square">
            <a:spAutoFit/>
          </a:bodyPr>
          <a:lstStyle/>
          <a:p>
            <a:pPr algn="just"/>
            <a:r>
              <a:rPr lang="fr-FR" sz="2000" b="1" i="1" dirty="0">
                <a:solidFill>
                  <a:srgbClr val="0087B4"/>
                </a:solidFill>
                <a:ea typeface="Arial" charset="0"/>
                <a:cs typeface="Arial" charset="0"/>
              </a:rPr>
              <a:t>Épargne </a:t>
            </a:r>
            <a:r>
              <a:rPr lang="fr-FR" sz="2000" b="1" i="1" dirty="0" smtClean="0">
                <a:solidFill>
                  <a:srgbClr val="0087B4"/>
                </a:solidFill>
                <a:ea typeface="Arial" charset="0"/>
                <a:cs typeface="Arial" charset="0"/>
              </a:rPr>
              <a:t>brute ou (CAF brute) </a:t>
            </a:r>
            <a:r>
              <a:rPr lang="fr-FR" sz="2000" b="1" i="1" dirty="0">
                <a:solidFill>
                  <a:srgbClr val="0087B4"/>
                </a:solidFill>
                <a:ea typeface="Arial" charset="0"/>
                <a:cs typeface="Arial" charset="0"/>
              </a:rPr>
              <a:t>:</a:t>
            </a:r>
            <a:r>
              <a:rPr lang="fr-FR" sz="2000" i="1" dirty="0">
                <a:solidFill>
                  <a:srgbClr val="0087B4"/>
                </a:solidFill>
                <a:ea typeface="Arial" charset="0"/>
                <a:cs typeface="Arial" charset="0"/>
              </a:rPr>
              <a:t> </a:t>
            </a:r>
            <a:r>
              <a:rPr lang="fr-FR" sz="2000" i="1" dirty="0" smtClean="0">
                <a:solidFill>
                  <a:srgbClr val="0087B4"/>
                </a:solidFill>
                <a:ea typeface="Arial" charset="0"/>
                <a:cs typeface="Arial" charset="0"/>
              </a:rPr>
              <a:t>correspond </a:t>
            </a:r>
            <a:r>
              <a:rPr lang="fr-FR" sz="2000" i="1" dirty="0">
                <a:solidFill>
                  <a:srgbClr val="0087B4"/>
                </a:solidFill>
                <a:ea typeface="Arial" charset="0"/>
                <a:cs typeface="Arial" charset="0"/>
              </a:rPr>
              <a:t>à la différence entre les recettes réelles de fonctionnement (après neutralisation des recettes de cession) et les dépenses réelles de fonctionnement. </a:t>
            </a:r>
            <a:endParaRPr lang="fr-FR" sz="2000" dirty="0"/>
          </a:p>
        </p:txBody>
      </p:sp>
    </p:spTree>
    <p:extLst>
      <p:ext uri="{BB962C8B-B14F-4D97-AF65-F5344CB8AC3E}">
        <p14:creationId xmlns:p14="http://schemas.microsoft.com/office/powerpoint/2010/main" val="349122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6" name="Espace réservé du contenu 5"/>
          <p:cNvSpPr>
            <a:spLocks noGrp="1"/>
          </p:cNvSpPr>
          <p:nvPr>
            <p:ph idx="1"/>
          </p:nvPr>
        </p:nvSpPr>
        <p:spPr>
          <a:xfrm>
            <a:off x="838200" y="1649691"/>
            <a:ext cx="10515600" cy="4009150"/>
          </a:xfrm>
        </p:spPr>
        <p:txBody>
          <a:bodyPr>
            <a:normAutofit/>
          </a:bodyPr>
          <a:lstStyle/>
          <a:p>
            <a:pPr marL="0" indent="0" algn="ctr">
              <a:buNone/>
            </a:pPr>
            <a:endParaRPr lang="fr-FR" sz="6000" i="1" dirty="0">
              <a:solidFill>
                <a:srgbClr val="0087B4"/>
              </a:solidFill>
              <a:latin typeface="Arial" panose="020B0604020202020204" pitchFamily="34" charset="0"/>
              <a:cs typeface="Arial" panose="020B0604020202020204" pitchFamily="34" charset="0"/>
            </a:endParaRPr>
          </a:p>
          <a:p>
            <a:pPr marL="0" indent="0" algn="ctr">
              <a:buNone/>
            </a:pPr>
            <a:r>
              <a:rPr lang="fr-FR" sz="5400" i="1" dirty="0" smtClean="0">
                <a:solidFill>
                  <a:srgbClr val="0087B4"/>
                </a:solidFill>
                <a:latin typeface="Arial" panose="020B0604020202020204" pitchFamily="34" charset="0"/>
                <a:cs typeface="Arial" panose="020B0604020202020204" pitchFamily="34" charset="0"/>
              </a:rPr>
              <a:t>Investir pour l’avenir</a:t>
            </a:r>
            <a:endParaRPr lang="fr-FR" sz="5400" i="1" dirty="0">
              <a:solidFill>
                <a:srgbClr val="0087B4"/>
              </a:solidFill>
              <a:latin typeface="Arial" panose="020B0604020202020204" pitchFamily="34" charset="0"/>
              <a:cs typeface="Arial" panose="020B0604020202020204" pitchFamily="34" charset="0"/>
            </a:endParaRPr>
          </a:p>
          <a:p>
            <a:pPr marL="0" indent="0" algn="ctr">
              <a:buNone/>
            </a:pPr>
            <a:endParaRPr lang="fr-FR" sz="6000" i="1" dirty="0">
              <a:solidFill>
                <a:srgbClr val="0087B4"/>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a:blip r:embed="rId4"/>
          <a:stretch>
            <a:fillRect/>
          </a:stretch>
        </p:blipFill>
        <p:spPr>
          <a:xfrm>
            <a:off x="10252524" y="149520"/>
            <a:ext cx="1557919" cy="1138506"/>
          </a:xfrm>
          <a:prstGeom prst="rect">
            <a:avLst/>
          </a:prstGeom>
        </p:spPr>
      </p:pic>
    </p:spTree>
    <p:extLst>
      <p:ext uri="{BB962C8B-B14F-4D97-AF65-F5344CB8AC3E}">
        <p14:creationId xmlns:p14="http://schemas.microsoft.com/office/powerpoint/2010/main" val="421204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767084"/>
            <a:ext cx="10128315" cy="803919"/>
          </a:xfrm>
        </p:spPr>
        <p:txBody>
          <a:bodyPr>
            <a:normAutofit fontScale="90000"/>
          </a:bodyPr>
          <a:lstStyle/>
          <a:p>
            <a:pPr algn="ctr"/>
            <a:r>
              <a:rPr lang="fr-FR" sz="4900" b="1" dirty="0">
                <a:solidFill>
                  <a:srgbClr val="0087B4"/>
                </a:solidFill>
                <a:latin typeface="Arial" charset="0"/>
                <a:ea typeface="Arial" charset="0"/>
                <a:cs typeface="Arial" charset="0"/>
              </a:rPr>
              <a:t>Grandes orientations du BP </a:t>
            </a:r>
            <a:r>
              <a:rPr lang="fr-FR" sz="4900" b="1" dirty="0" smtClean="0">
                <a:solidFill>
                  <a:srgbClr val="0087B4"/>
                </a:solidFill>
                <a:latin typeface="Arial" charset="0"/>
                <a:ea typeface="Arial" charset="0"/>
                <a:cs typeface="Arial" charset="0"/>
              </a:rPr>
              <a:t>2024</a:t>
            </a:r>
            <a:r>
              <a:rPr lang="fr-FR" sz="4900" b="1" dirty="0">
                <a:solidFill>
                  <a:srgbClr val="0087B4"/>
                </a:solidFill>
                <a:latin typeface="Arial" charset="0"/>
                <a:ea typeface="Arial" charset="0"/>
                <a:cs typeface="Arial" charset="0"/>
              </a:rPr>
              <a:t/>
            </a:r>
            <a:br>
              <a:rPr lang="fr-FR" sz="4900" b="1" dirty="0">
                <a:solidFill>
                  <a:srgbClr val="0087B4"/>
                </a:solidFill>
                <a:latin typeface="Arial" charset="0"/>
                <a:ea typeface="Arial" charset="0"/>
                <a:cs typeface="Arial" charset="0"/>
              </a:rPr>
            </a:br>
            <a:endParaRPr lang="fr-FR" sz="49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838714" y="1431226"/>
            <a:ext cx="10901855" cy="4523165"/>
          </a:xfrm>
        </p:spPr>
        <p:txBody>
          <a:bodyPr>
            <a:normAutofit/>
          </a:bodyPr>
          <a:lstStyle/>
          <a:p>
            <a:pPr marL="0" lvl="1" indent="0">
              <a:spcBef>
                <a:spcPts val="1000"/>
              </a:spcBef>
              <a:buNone/>
            </a:pPr>
            <a:endParaRPr lang="fr-FR" sz="2800" dirty="0" smtClean="0">
              <a:solidFill>
                <a:srgbClr val="0087B4"/>
              </a:solidFill>
            </a:endParaRPr>
          </a:p>
          <a:p>
            <a:pPr marL="0" lvl="1" indent="0">
              <a:spcBef>
                <a:spcPts val="1000"/>
              </a:spcBef>
              <a:buNone/>
            </a:pPr>
            <a:endParaRPr lang="fr-FR" sz="2800" dirty="0">
              <a:solidFill>
                <a:srgbClr val="0087B4"/>
              </a:solidFill>
            </a:endParaRPr>
          </a:p>
          <a:p>
            <a:pPr marL="0" lvl="1" indent="0">
              <a:spcBef>
                <a:spcPts val="1000"/>
              </a:spcBef>
              <a:buNone/>
            </a:pPr>
            <a:endParaRPr lang="fr-FR" sz="2800" dirty="0">
              <a:solidFill>
                <a:srgbClr val="0087B4"/>
              </a:solidFill>
            </a:endParaRPr>
          </a:p>
          <a:p>
            <a:pPr marL="457200" lvl="1" indent="-457200">
              <a:spcBef>
                <a:spcPts val="1000"/>
              </a:spcBef>
              <a:buFont typeface="Wingdings" panose="05000000000000000000" pitchFamily="2" charset="2"/>
              <a:buChar char="Ø"/>
            </a:pPr>
            <a:endParaRPr lang="fr-FR" sz="2800" dirty="0" smtClean="0">
              <a:solidFill>
                <a:srgbClr val="0087B4"/>
              </a:solidFill>
            </a:endParaRPr>
          </a:p>
          <a:p>
            <a:pPr marL="457200" lvl="1" indent="-457200">
              <a:spcBef>
                <a:spcPts val="1000"/>
              </a:spcBef>
              <a:buFont typeface="Wingdings" panose="05000000000000000000" pitchFamily="2" charset="2"/>
              <a:buChar char="Ø"/>
            </a:pPr>
            <a:endParaRPr lang="fr-FR" sz="2800" dirty="0">
              <a:solidFill>
                <a:srgbClr val="0087B4"/>
              </a:solidFill>
            </a:endParaRPr>
          </a:p>
          <a:p>
            <a:pPr marL="0" lvl="1" indent="0">
              <a:spcBef>
                <a:spcPts val="1000"/>
              </a:spcBef>
              <a:buNone/>
            </a:pPr>
            <a:endParaRPr lang="fr-FR" sz="2800" dirty="0">
              <a:solidFill>
                <a:srgbClr val="0087B4"/>
              </a:solidFill>
            </a:endParaRPr>
          </a:p>
          <a:p>
            <a:pPr marL="0" lvl="1" indent="0">
              <a:spcBef>
                <a:spcPts val="1000"/>
              </a:spcBef>
              <a:buFont typeface="Calibri" pitchFamily="34" charset="0"/>
              <a:buChar char="&gt;"/>
            </a:pPr>
            <a:endParaRPr lang="fr-FR" sz="2800" dirty="0">
              <a:solidFill>
                <a:srgbClr val="0087B4"/>
              </a:solidFill>
            </a:endParaRPr>
          </a:p>
          <a:p>
            <a:pPr marL="0" lvl="1" indent="0">
              <a:spcBef>
                <a:spcPts val="1000"/>
              </a:spcBef>
              <a:buFont typeface="Calibri" pitchFamily="34" charset="0"/>
              <a:buChar char="&gt;"/>
            </a:pPr>
            <a:endParaRPr lang="fr-FR" sz="2800" dirty="0">
              <a:solidFill>
                <a:srgbClr val="0087B4"/>
              </a:solidFill>
            </a:endParaRPr>
          </a:p>
          <a:p>
            <a:pPr marL="0" lvl="1" indent="0">
              <a:spcBef>
                <a:spcPts val="1000"/>
              </a:spcBef>
              <a:buNone/>
            </a:pPr>
            <a:endParaRPr lang="fr-FR" sz="2800" dirty="0">
              <a:solidFill>
                <a:srgbClr val="0087B4"/>
              </a:solidFill>
            </a:endParaRPr>
          </a:p>
          <a:p>
            <a:pPr marL="0" lvl="1" indent="0">
              <a:spcBef>
                <a:spcPts val="1000"/>
              </a:spcBef>
              <a:buNone/>
            </a:pPr>
            <a:endParaRPr lang="fr-FR" sz="2800" dirty="0">
              <a:solidFill>
                <a:srgbClr val="0087B4"/>
              </a:solidFill>
            </a:endParaRPr>
          </a:p>
          <a:p>
            <a:pPr marL="0" lvl="1" indent="0">
              <a:spcBef>
                <a:spcPts val="1000"/>
              </a:spcBef>
              <a:buNone/>
            </a:pPr>
            <a:endParaRPr lang="fr-FR" sz="2800" dirty="0">
              <a:solidFill>
                <a:srgbClr val="0087B4"/>
              </a:solidFill>
            </a:endParaRPr>
          </a:p>
          <a:p>
            <a:pPr marL="0" indent="0">
              <a:buNone/>
            </a:pPr>
            <a:endParaRPr lang="fr-FR" sz="7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a:blip r:embed="rId4"/>
          <a:stretch>
            <a:fillRect/>
          </a:stretch>
        </p:blipFill>
        <p:spPr>
          <a:xfrm>
            <a:off x="10717161" y="210722"/>
            <a:ext cx="1474839" cy="1077793"/>
          </a:xfrm>
          <a:prstGeom prst="rect">
            <a:avLst/>
          </a:prstGeom>
        </p:spPr>
      </p:pic>
      <p:sp>
        <p:nvSpPr>
          <p:cNvPr id="8" name="Rectangle 7"/>
          <p:cNvSpPr/>
          <p:nvPr/>
        </p:nvSpPr>
        <p:spPr>
          <a:xfrm>
            <a:off x="910853" y="1552756"/>
            <a:ext cx="10615866" cy="1105497"/>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spcBef>
                <a:spcPts val="1000"/>
              </a:spcBef>
              <a:buClr>
                <a:schemeClr val="accent2"/>
              </a:buClr>
              <a:buFont typeface="Wingdings" panose="05000000000000000000" pitchFamily="2" charset="2"/>
              <a:buChar char="§"/>
            </a:pPr>
            <a:r>
              <a:rPr lang="fr-FR" sz="2400" dirty="0">
                <a:solidFill>
                  <a:srgbClr val="0087B4"/>
                </a:solidFill>
              </a:rPr>
              <a:t>Réalisation d’un haut niveau d’investissement:  </a:t>
            </a:r>
            <a:r>
              <a:rPr lang="fr-FR" sz="2400" dirty="0" smtClean="0">
                <a:solidFill>
                  <a:srgbClr val="0087B4"/>
                </a:solidFill>
              </a:rPr>
              <a:t>8,9M</a:t>
            </a:r>
            <a:r>
              <a:rPr lang="fr-FR" sz="2400" dirty="0">
                <a:solidFill>
                  <a:srgbClr val="0087B4"/>
                </a:solidFill>
              </a:rPr>
              <a:t>€ (hors RAR) de dépenses d’équipement en </a:t>
            </a:r>
            <a:r>
              <a:rPr lang="fr-FR" sz="2400" dirty="0" smtClean="0">
                <a:solidFill>
                  <a:srgbClr val="0087B4"/>
                </a:solidFill>
              </a:rPr>
              <a:t>2024</a:t>
            </a:r>
            <a:endParaRPr lang="fr-FR" sz="2400" dirty="0">
              <a:solidFill>
                <a:srgbClr val="0087B4"/>
              </a:solidFill>
            </a:endParaRPr>
          </a:p>
        </p:txBody>
      </p:sp>
      <p:sp>
        <p:nvSpPr>
          <p:cNvPr id="9" name="Rectangle 8"/>
          <p:cNvSpPr/>
          <p:nvPr/>
        </p:nvSpPr>
        <p:spPr>
          <a:xfrm>
            <a:off x="910853" y="3001296"/>
            <a:ext cx="10615866" cy="1105497"/>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spcBef>
                <a:spcPts val="1000"/>
              </a:spcBef>
              <a:buClr>
                <a:schemeClr val="accent2"/>
              </a:buClr>
              <a:buFont typeface="Wingdings" panose="05000000000000000000" pitchFamily="2" charset="2"/>
              <a:buChar char="§"/>
            </a:pPr>
            <a:r>
              <a:rPr lang="fr-FR" sz="2400" dirty="0">
                <a:solidFill>
                  <a:srgbClr val="0087B4"/>
                </a:solidFill>
              </a:rPr>
              <a:t>Mobilisation d’un nouvel emprunt de </a:t>
            </a:r>
            <a:r>
              <a:rPr lang="fr-FR" sz="2400" dirty="0" smtClean="0">
                <a:solidFill>
                  <a:srgbClr val="0087B4"/>
                </a:solidFill>
              </a:rPr>
              <a:t>2 000 000</a:t>
            </a:r>
            <a:r>
              <a:rPr lang="fr-FR" sz="2400" dirty="0">
                <a:solidFill>
                  <a:srgbClr val="0087B4"/>
                </a:solidFill>
              </a:rPr>
              <a:t>€ (</a:t>
            </a:r>
            <a:r>
              <a:rPr lang="fr-FR" sz="2400" dirty="0" err="1">
                <a:solidFill>
                  <a:srgbClr val="0087B4"/>
                </a:solidFill>
              </a:rPr>
              <a:t>hyp</a:t>
            </a:r>
            <a:r>
              <a:rPr lang="fr-FR" sz="2400" dirty="0">
                <a:solidFill>
                  <a:srgbClr val="0087B4"/>
                </a:solidFill>
              </a:rPr>
              <a:t>: taux fixe </a:t>
            </a:r>
            <a:r>
              <a:rPr lang="fr-FR" sz="2400" dirty="0" smtClean="0">
                <a:solidFill>
                  <a:srgbClr val="0087B4"/>
                </a:solidFill>
              </a:rPr>
              <a:t>2,5% </a:t>
            </a:r>
            <a:r>
              <a:rPr lang="fr-FR" sz="2400" dirty="0">
                <a:solidFill>
                  <a:srgbClr val="0087B4"/>
                </a:solidFill>
              </a:rPr>
              <a:t>sur 15 ans)</a:t>
            </a:r>
          </a:p>
        </p:txBody>
      </p:sp>
      <p:sp>
        <p:nvSpPr>
          <p:cNvPr id="10" name="Rectangle 9"/>
          <p:cNvSpPr/>
          <p:nvPr/>
        </p:nvSpPr>
        <p:spPr>
          <a:xfrm>
            <a:off x="910853" y="4505851"/>
            <a:ext cx="10615866" cy="1105497"/>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spcBef>
                <a:spcPts val="1000"/>
              </a:spcBef>
              <a:buClr>
                <a:schemeClr val="accent2"/>
              </a:buClr>
              <a:buFont typeface="Wingdings" panose="05000000000000000000" pitchFamily="2" charset="2"/>
              <a:buChar char="§"/>
            </a:pPr>
            <a:r>
              <a:rPr lang="fr-FR" sz="2400" dirty="0" smtClean="0">
                <a:solidFill>
                  <a:srgbClr val="0087B4"/>
                </a:solidFill>
              </a:rPr>
              <a:t>Estimation des subventions à recevoir à hauteur de 2,8 millions d’euros </a:t>
            </a:r>
            <a:endParaRPr lang="fr-FR" sz="2400" dirty="0">
              <a:solidFill>
                <a:srgbClr val="0087B4"/>
              </a:solidFill>
            </a:endParaRPr>
          </a:p>
        </p:txBody>
      </p:sp>
    </p:spTree>
    <p:extLst>
      <p:ext uri="{BB962C8B-B14F-4D97-AF65-F5344CB8AC3E}">
        <p14:creationId xmlns:p14="http://schemas.microsoft.com/office/powerpoint/2010/main" val="2358333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800520" y="231938"/>
            <a:ext cx="9110475" cy="803918"/>
          </a:xfrm>
        </p:spPr>
        <p:txBody>
          <a:bodyPr>
            <a:noAutofit/>
          </a:bodyPr>
          <a:lstStyle/>
          <a:p>
            <a:pPr algn="ctr"/>
            <a:r>
              <a:rPr lang="fr-FR" sz="2400" b="1" dirty="0">
                <a:solidFill>
                  <a:srgbClr val="0087B4"/>
                </a:solidFill>
                <a:latin typeface="Arial" charset="0"/>
                <a:ea typeface="Arial" charset="0"/>
                <a:cs typeface="Arial" charset="0"/>
              </a:rPr>
              <a:t>Des dépenses d’investissement au service </a:t>
            </a:r>
            <a:r>
              <a:rPr lang="fr-FR" sz="2400" b="1" dirty="0" smtClean="0">
                <a:solidFill>
                  <a:srgbClr val="0087B4"/>
                </a:solidFill>
                <a:latin typeface="Arial" charset="0"/>
                <a:ea typeface="Arial" charset="0"/>
                <a:cs typeface="Arial" charset="0"/>
              </a:rPr>
              <a:t>du projet politique de l’équipe </a:t>
            </a:r>
            <a:r>
              <a:rPr lang="fr-FR" sz="2400" b="1" dirty="0">
                <a:solidFill>
                  <a:srgbClr val="0087B4"/>
                </a:solidFill>
                <a:latin typeface="Arial" charset="0"/>
                <a:ea typeface="Arial" charset="0"/>
                <a:cs typeface="Arial" charset="0"/>
              </a:rPr>
              <a:t>municipale</a:t>
            </a:r>
          </a:p>
        </p:txBody>
      </p:sp>
      <p:sp>
        <p:nvSpPr>
          <p:cNvPr id="6" name="Espace réservé du contenu 5"/>
          <p:cNvSpPr>
            <a:spLocks noGrp="1"/>
          </p:cNvSpPr>
          <p:nvPr>
            <p:ph idx="1"/>
          </p:nvPr>
        </p:nvSpPr>
        <p:spPr>
          <a:xfrm>
            <a:off x="982134" y="1188709"/>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41890" y="1302232"/>
            <a:ext cx="7907701" cy="3997645"/>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971747" y="2693341"/>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432167" y="1538051"/>
            <a:ext cx="2444417" cy="3942365"/>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2"/>
                </a:solidFill>
              </a:rPr>
              <a:t>L’EDUCATION ET LA PETITE ENFANCE </a:t>
            </a:r>
            <a:r>
              <a:rPr lang="fr-FR" sz="2000" b="1" dirty="0">
                <a:solidFill>
                  <a:schemeClr val="accent2"/>
                </a:solidFill>
              </a:rPr>
              <a:t>(4.244 millions d’euros)</a:t>
            </a:r>
          </a:p>
        </p:txBody>
      </p:sp>
      <p:pic>
        <p:nvPicPr>
          <p:cNvPr id="15" name="Image 14"/>
          <p:cNvPicPr>
            <a:picLocks noChangeAspect="1"/>
          </p:cNvPicPr>
          <p:nvPr/>
        </p:nvPicPr>
        <p:blipFill>
          <a:blip r:embed="rId4"/>
          <a:stretch>
            <a:fillRect/>
          </a:stretch>
        </p:blipFill>
        <p:spPr>
          <a:xfrm>
            <a:off x="10972019" y="83552"/>
            <a:ext cx="1097503" cy="952304"/>
          </a:xfrm>
          <a:prstGeom prst="rect">
            <a:avLst/>
          </a:prstGeom>
        </p:spPr>
      </p:pic>
      <p:sp>
        <p:nvSpPr>
          <p:cNvPr id="16" name="ZoneTexte 15"/>
          <p:cNvSpPr txBox="1"/>
          <p:nvPr/>
        </p:nvSpPr>
        <p:spPr>
          <a:xfrm>
            <a:off x="3841890" y="1450618"/>
            <a:ext cx="7841538" cy="4203330"/>
          </a:xfrm>
          <a:prstGeom prst="rect">
            <a:avLst/>
          </a:prstGeom>
          <a:noFill/>
        </p:spPr>
        <p:txBody>
          <a:bodyPr wrap="square" rtlCol="0">
            <a:spAutoFit/>
          </a:bodyPr>
          <a:lstStyle/>
          <a:p>
            <a:pPr marL="285750" lvl="0" indent="-285750" algn="just">
              <a:buClr>
                <a:schemeClr val="accent2"/>
              </a:buClr>
              <a:buFont typeface="Wingdings" panose="05000000000000000000" pitchFamily="2" charset="2"/>
              <a:buChar char="§"/>
            </a:pPr>
            <a:r>
              <a:rPr lang="fr-FR" sz="2000" dirty="0">
                <a:solidFill>
                  <a:srgbClr val="0087B4"/>
                </a:solidFill>
              </a:rPr>
              <a:t>Construction de la nouvelle école élémentaire dans le quartier de la gare permettant de rééquilibrer la répartition des effectifs dans l’ensemble des écoles de la ville et d’augmenter la capacité globale d’accueil dans les écoles (3 588 784€</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Achat </a:t>
            </a:r>
            <a:r>
              <a:rPr lang="fr-FR" sz="2000" dirty="0">
                <a:solidFill>
                  <a:srgbClr val="0087B4"/>
                </a:solidFill>
              </a:rPr>
              <a:t>du mobilier pour l’école Claudie Haigneré (106K€</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Entretien/réhabilitation </a:t>
            </a:r>
            <a:r>
              <a:rPr lang="fr-FR" sz="2000" dirty="0">
                <a:solidFill>
                  <a:srgbClr val="0087B4"/>
                </a:solidFill>
              </a:rPr>
              <a:t>des bâtiments scolaires (400 000€</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Modernisation </a:t>
            </a:r>
            <a:r>
              <a:rPr lang="fr-FR" sz="2000" dirty="0">
                <a:solidFill>
                  <a:srgbClr val="0087B4"/>
                </a:solidFill>
              </a:rPr>
              <a:t>des outils informatiques dans les écoles facilitant les apprentissages des enfants (39K€</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Renouvellement </a:t>
            </a:r>
            <a:r>
              <a:rPr lang="fr-FR" sz="2000" dirty="0">
                <a:solidFill>
                  <a:srgbClr val="0087B4"/>
                </a:solidFill>
              </a:rPr>
              <a:t>du mobilier scolaire et dans les cantines (43K€</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Renouvellement </a:t>
            </a:r>
            <a:r>
              <a:rPr lang="fr-FR" sz="2000" dirty="0">
                <a:solidFill>
                  <a:srgbClr val="0087B4"/>
                </a:solidFill>
              </a:rPr>
              <a:t>du matériel et du mobilier dans les crèches (18K€</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Lancement </a:t>
            </a:r>
            <a:r>
              <a:rPr lang="fr-FR" sz="2000" dirty="0">
                <a:solidFill>
                  <a:srgbClr val="0087B4"/>
                </a:solidFill>
              </a:rPr>
              <a:t>des études pour la rénovation de la cantine de l’école Freinet (50K€).  </a:t>
            </a:r>
          </a:p>
          <a:p>
            <a:pPr marL="228600" lvl="1">
              <a:lnSpc>
                <a:spcPct val="110000"/>
              </a:lnSpc>
              <a:spcBef>
                <a:spcPts val="1000"/>
              </a:spcBef>
            </a:pPr>
            <a:endParaRPr lang="fr-FR" b="1" dirty="0">
              <a:solidFill>
                <a:srgbClr val="0087B4"/>
              </a:solidFill>
            </a:endParaRPr>
          </a:p>
        </p:txBody>
      </p:sp>
    </p:spTree>
    <p:extLst>
      <p:ext uri="{BB962C8B-B14F-4D97-AF65-F5344CB8AC3E}">
        <p14:creationId xmlns:p14="http://schemas.microsoft.com/office/powerpoint/2010/main" val="3091311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743958" y="231938"/>
            <a:ext cx="9167037" cy="803918"/>
          </a:xfrm>
        </p:spPr>
        <p:txBody>
          <a:bodyPr>
            <a:noAutofit/>
          </a:bodyPr>
          <a:lstStyle/>
          <a:p>
            <a:pPr algn="ctr"/>
            <a:r>
              <a:rPr lang="fr-FR" sz="2400" b="1" dirty="0">
                <a:solidFill>
                  <a:srgbClr val="0087B4"/>
                </a:solidFill>
                <a:latin typeface="Arial" charset="0"/>
                <a:ea typeface="Arial" charset="0"/>
                <a:cs typeface="Arial" charset="0"/>
              </a:rPr>
              <a:t>Des dépenses d’investissement au service </a:t>
            </a:r>
            <a:r>
              <a:rPr lang="fr-FR" sz="2400" b="1" dirty="0" smtClean="0">
                <a:solidFill>
                  <a:srgbClr val="0087B4"/>
                </a:solidFill>
                <a:latin typeface="Arial" charset="0"/>
                <a:ea typeface="Arial" charset="0"/>
                <a:cs typeface="Arial" charset="0"/>
              </a:rPr>
              <a:t>du projet politique de l’équipe </a:t>
            </a:r>
            <a:r>
              <a:rPr lang="fr-FR" sz="2400" b="1" dirty="0">
                <a:solidFill>
                  <a:srgbClr val="0087B4"/>
                </a:solidFill>
                <a:latin typeface="Arial" charset="0"/>
                <a:ea typeface="Arial" charset="0"/>
                <a:cs typeface="Arial" charset="0"/>
              </a:rPr>
              <a:t>municipale</a:t>
            </a:r>
          </a:p>
        </p:txBody>
      </p:sp>
      <p:sp>
        <p:nvSpPr>
          <p:cNvPr id="6" name="Espace réservé du contenu 5"/>
          <p:cNvSpPr>
            <a:spLocks noGrp="1"/>
          </p:cNvSpPr>
          <p:nvPr>
            <p:ph idx="1"/>
          </p:nvPr>
        </p:nvSpPr>
        <p:spPr>
          <a:xfrm>
            <a:off x="982134" y="1188709"/>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41890" y="1302232"/>
            <a:ext cx="7907701" cy="4089900"/>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971747" y="2665276"/>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432725" y="1538033"/>
            <a:ext cx="2444417" cy="3959372"/>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2"/>
                </a:solidFill>
              </a:rPr>
              <a:t>LE SPORT, LA JEUNESSE</a:t>
            </a:r>
            <a:r>
              <a:rPr lang="fr-FR" sz="2000" b="1" dirty="0">
                <a:solidFill>
                  <a:schemeClr val="accent2"/>
                </a:solidFill>
              </a:rPr>
              <a:t> </a:t>
            </a:r>
            <a:r>
              <a:rPr lang="fr-FR" sz="2000" b="1" dirty="0" smtClean="0">
                <a:solidFill>
                  <a:schemeClr val="accent2"/>
                </a:solidFill>
              </a:rPr>
              <a:t>ET LA CULTURE</a:t>
            </a:r>
            <a:endParaRPr lang="fr-FR" sz="2000" b="1" dirty="0">
              <a:solidFill>
                <a:schemeClr val="accent2"/>
              </a:solidFill>
            </a:endParaRPr>
          </a:p>
        </p:txBody>
      </p:sp>
      <p:pic>
        <p:nvPicPr>
          <p:cNvPr id="15" name="Image 14"/>
          <p:cNvPicPr>
            <a:picLocks noChangeAspect="1"/>
          </p:cNvPicPr>
          <p:nvPr/>
        </p:nvPicPr>
        <p:blipFill>
          <a:blip r:embed="rId4"/>
          <a:stretch>
            <a:fillRect/>
          </a:stretch>
        </p:blipFill>
        <p:spPr>
          <a:xfrm>
            <a:off x="11033616" y="83552"/>
            <a:ext cx="1097503" cy="952304"/>
          </a:xfrm>
          <a:prstGeom prst="rect">
            <a:avLst/>
          </a:prstGeom>
        </p:spPr>
      </p:pic>
      <p:sp>
        <p:nvSpPr>
          <p:cNvPr id="16" name="ZoneTexte 15"/>
          <p:cNvSpPr txBox="1"/>
          <p:nvPr/>
        </p:nvSpPr>
        <p:spPr>
          <a:xfrm>
            <a:off x="3942735" y="1282475"/>
            <a:ext cx="7718842" cy="4803366"/>
          </a:xfrm>
          <a:prstGeom prst="rect">
            <a:avLst/>
          </a:prstGeom>
          <a:noFill/>
        </p:spPr>
        <p:txBody>
          <a:bodyPr wrap="square" rtlCol="0">
            <a:spAutoFit/>
          </a:bodyPr>
          <a:lstStyle/>
          <a:p>
            <a:pPr marL="285750" lvl="0" indent="-285750">
              <a:buClr>
                <a:schemeClr val="accent2"/>
              </a:buClr>
              <a:buFont typeface="Wingdings" panose="05000000000000000000" pitchFamily="2" charset="2"/>
              <a:buChar char="§"/>
            </a:pPr>
            <a:r>
              <a:rPr lang="fr-FR" sz="2000" dirty="0">
                <a:solidFill>
                  <a:srgbClr val="0087B4"/>
                </a:solidFill>
              </a:rPr>
              <a:t>Achat de divers équipements sportifs (39K€</a:t>
            </a:r>
            <a:r>
              <a:rPr lang="fr-FR" sz="2000" dirty="0" smtClean="0">
                <a:solidFill>
                  <a:srgbClr val="0087B4"/>
                </a:solidFill>
              </a:rPr>
              <a:t>);</a:t>
            </a:r>
          </a:p>
          <a:p>
            <a:pPr marL="285750" lvl="0" indent="-285750">
              <a:buClr>
                <a:schemeClr val="accent2"/>
              </a:buClr>
              <a:buFont typeface="Wingdings" panose="05000000000000000000" pitchFamily="2" charset="2"/>
              <a:buChar char="§"/>
            </a:pPr>
            <a:r>
              <a:rPr lang="fr-FR" sz="2000" dirty="0" smtClean="0">
                <a:solidFill>
                  <a:srgbClr val="0087B4"/>
                </a:solidFill>
              </a:rPr>
              <a:t>Divers </a:t>
            </a:r>
            <a:r>
              <a:rPr lang="fr-FR" sz="2000" dirty="0">
                <a:solidFill>
                  <a:srgbClr val="0087B4"/>
                </a:solidFill>
              </a:rPr>
              <a:t>travaux d’entretien des équipements sportifs (50K€) </a:t>
            </a:r>
            <a:r>
              <a:rPr lang="fr-FR" sz="2000" dirty="0" smtClean="0">
                <a:solidFill>
                  <a:srgbClr val="0087B4"/>
                </a:solidFill>
              </a:rPr>
              <a:t>;</a:t>
            </a:r>
          </a:p>
          <a:p>
            <a:pPr marL="285750" lvl="0" indent="-285750">
              <a:buClr>
                <a:schemeClr val="accent2"/>
              </a:buClr>
              <a:buFont typeface="Wingdings" panose="05000000000000000000" pitchFamily="2" charset="2"/>
              <a:buChar char="§"/>
            </a:pPr>
            <a:r>
              <a:rPr lang="fr-FR" sz="2000" dirty="0" smtClean="0">
                <a:solidFill>
                  <a:srgbClr val="0087B4"/>
                </a:solidFill>
              </a:rPr>
              <a:t>Lancement </a:t>
            </a:r>
            <a:r>
              <a:rPr lang="fr-FR" sz="2000" dirty="0">
                <a:solidFill>
                  <a:srgbClr val="0087B4"/>
                </a:solidFill>
              </a:rPr>
              <a:t>des études pour l’agrandissement du gymnase de la petite arche (50K€) </a:t>
            </a:r>
            <a:r>
              <a:rPr lang="fr-FR" sz="2000" dirty="0" smtClean="0">
                <a:solidFill>
                  <a:srgbClr val="0087B4"/>
                </a:solidFill>
              </a:rPr>
              <a:t>;</a:t>
            </a:r>
          </a:p>
          <a:p>
            <a:pPr marL="285750" lvl="0" indent="-285750">
              <a:buClr>
                <a:schemeClr val="accent2"/>
              </a:buClr>
              <a:buFont typeface="Wingdings" panose="05000000000000000000" pitchFamily="2" charset="2"/>
              <a:buChar char="§"/>
            </a:pPr>
            <a:r>
              <a:rPr lang="fr-FR" sz="2000" dirty="0" smtClean="0">
                <a:solidFill>
                  <a:srgbClr val="0087B4"/>
                </a:solidFill>
              </a:rPr>
              <a:t>Aménagement </a:t>
            </a:r>
            <a:r>
              <a:rPr lang="fr-FR" sz="2000" dirty="0">
                <a:solidFill>
                  <a:srgbClr val="0087B4"/>
                </a:solidFill>
              </a:rPr>
              <a:t>et achat de mobilier pour la maison des jeunes (25K€) </a:t>
            </a:r>
            <a:r>
              <a:rPr lang="fr-FR" sz="2000" dirty="0" smtClean="0">
                <a:solidFill>
                  <a:srgbClr val="0087B4"/>
                </a:solidFill>
              </a:rPr>
              <a:t>;</a:t>
            </a:r>
          </a:p>
          <a:p>
            <a:pPr marL="285750" indent="-285750">
              <a:buClr>
                <a:schemeClr val="accent2"/>
              </a:buClr>
              <a:buFont typeface="Wingdings" panose="05000000000000000000" pitchFamily="2" charset="2"/>
              <a:buChar char="§"/>
            </a:pPr>
            <a:r>
              <a:rPr lang="fr-FR" sz="2000" dirty="0" smtClean="0">
                <a:solidFill>
                  <a:srgbClr val="0087B4"/>
                </a:solidFill>
              </a:rPr>
              <a:t>Réfection </a:t>
            </a:r>
            <a:r>
              <a:rPr lang="fr-FR" sz="2000" dirty="0">
                <a:solidFill>
                  <a:srgbClr val="0087B4"/>
                </a:solidFill>
              </a:rPr>
              <a:t>de la maison des jeunes (90K€</a:t>
            </a:r>
            <a:r>
              <a:rPr lang="fr-FR" sz="2000" dirty="0" smtClean="0">
                <a:solidFill>
                  <a:srgbClr val="0087B4"/>
                </a:solidFill>
              </a:rPr>
              <a:t>);</a:t>
            </a:r>
          </a:p>
          <a:p>
            <a:pPr marL="285750" indent="-285750">
              <a:buClr>
                <a:schemeClr val="accent2"/>
              </a:buClr>
              <a:buFont typeface="Wingdings" panose="05000000000000000000" pitchFamily="2" charset="2"/>
              <a:buChar char="§"/>
            </a:pPr>
            <a:r>
              <a:rPr lang="fr-FR" sz="2000" dirty="0" smtClean="0">
                <a:solidFill>
                  <a:srgbClr val="0087B4"/>
                </a:solidFill>
              </a:rPr>
              <a:t>Renouvellement </a:t>
            </a:r>
            <a:r>
              <a:rPr lang="fr-FR" sz="2000" dirty="0">
                <a:solidFill>
                  <a:srgbClr val="0087B4"/>
                </a:solidFill>
              </a:rPr>
              <a:t>des instruments de musique au sein du conservatoire (5K€) ;</a:t>
            </a:r>
          </a:p>
          <a:p>
            <a:pPr marL="285750" indent="-285750">
              <a:buClr>
                <a:schemeClr val="accent2"/>
              </a:buClr>
              <a:buFont typeface="Wingdings" panose="05000000000000000000" pitchFamily="2" charset="2"/>
              <a:buChar char="§"/>
            </a:pPr>
            <a:r>
              <a:rPr lang="fr-FR" sz="2000" dirty="0">
                <a:solidFill>
                  <a:srgbClr val="0087B4"/>
                </a:solidFill>
              </a:rPr>
              <a:t>Divers travaux d’entretien dans les établissements culturels de la ville ;</a:t>
            </a:r>
          </a:p>
          <a:p>
            <a:pPr marL="285750" indent="-285750">
              <a:buClr>
                <a:schemeClr val="accent2"/>
              </a:buClr>
              <a:buFont typeface="Wingdings" panose="05000000000000000000" pitchFamily="2" charset="2"/>
              <a:buChar char="§"/>
            </a:pPr>
            <a:r>
              <a:rPr lang="fr-FR" sz="2000" dirty="0">
                <a:solidFill>
                  <a:srgbClr val="0087B4"/>
                </a:solidFill>
              </a:rPr>
              <a:t>Remplacement du mobilier de la bibliothèque (12K€).</a:t>
            </a:r>
          </a:p>
          <a:p>
            <a:pPr marL="285750" lvl="0" indent="-285750">
              <a:buClr>
                <a:schemeClr val="accent2"/>
              </a:buClr>
              <a:buFont typeface="Wingdings" panose="05000000000000000000" pitchFamily="2" charset="2"/>
              <a:buChar char="§"/>
            </a:pPr>
            <a:endParaRPr lang="fr-FR" sz="2000" dirty="0">
              <a:solidFill>
                <a:srgbClr val="0087B4"/>
              </a:solidFill>
            </a:endParaRPr>
          </a:p>
          <a:p>
            <a:r>
              <a:rPr lang="fr-FR" b="1" dirty="0">
                <a:solidFill>
                  <a:srgbClr val="0087B4"/>
                </a:solidFill>
              </a:rPr>
              <a:t> </a:t>
            </a:r>
            <a:endParaRPr lang="fr-FR" dirty="0">
              <a:solidFill>
                <a:srgbClr val="0087B4"/>
              </a:solidFill>
            </a:endParaRPr>
          </a:p>
          <a:p>
            <a:pPr marL="228600" lvl="1">
              <a:lnSpc>
                <a:spcPct val="110000"/>
              </a:lnSpc>
              <a:spcBef>
                <a:spcPts val="1000"/>
              </a:spcBef>
            </a:pPr>
            <a:endParaRPr lang="fr-FR" b="1" dirty="0">
              <a:solidFill>
                <a:srgbClr val="0087B4"/>
              </a:solidFill>
            </a:endParaRPr>
          </a:p>
        </p:txBody>
      </p:sp>
    </p:spTree>
    <p:extLst>
      <p:ext uri="{BB962C8B-B14F-4D97-AF65-F5344CB8AC3E}">
        <p14:creationId xmlns:p14="http://schemas.microsoft.com/office/powerpoint/2010/main" val="809649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743958" y="231938"/>
            <a:ext cx="9167037" cy="803918"/>
          </a:xfrm>
        </p:spPr>
        <p:txBody>
          <a:bodyPr>
            <a:noAutofit/>
          </a:bodyPr>
          <a:lstStyle/>
          <a:p>
            <a:pPr algn="ctr"/>
            <a:r>
              <a:rPr lang="fr-FR" sz="2400" b="1" dirty="0">
                <a:solidFill>
                  <a:srgbClr val="0087B4"/>
                </a:solidFill>
                <a:latin typeface="Arial" charset="0"/>
                <a:ea typeface="Arial" charset="0"/>
                <a:cs typeface="Arial" charset="0"/>
              </a:rPr>
              <a:t>Des dépenses d’investissement au service </a:t>
            </a:r>
            <a:r>
              <a:rPr lang="fr-FR" sz="2400" b="1" dirty="0" smtClean="0">
                <a:solidFill>
                  <a:srgbClr val="0087B4"/>
                </a:solidFill>
                <a:latin typeface="Arial" charset="0"/>
                <a:ea typeface="Arial" charset="0"/>
                <a:cs typeface="Arial" charset="0"/>
              </a:rPr>
              <a:t>du projet politique de l’équipe </a:t>
            </a:r>
            <a:r>
              <a:rPr lang="fr-FR" sz="2400" b="1" dirty="0">
                <a:solidFill>
                  <a:srgbClr val="0087B4"/>
                </a:solidFill>
                <a:latin typeface="Arial" charset="0"/>
                <a:ea typeface="Arial" charset="0"/>
                <a:cs typeface="Arial" charset="0"/>
              </a:rPr>
              <a:t>municipale</a:t>
            </a:r>
          </a:p>
        </p:txBody>
      </p:sp>
      <p:sp>
        <p:nvSpPr>
          <p:cNvPr id="6" name="Espace réservé du contenu 5"/>
          <p:cNvSpPr>
            <a:spLocks noGrp="1"/>
          </p:cNvSpPr>
          <p:nvPr>
            <p:ph idx="1"/>
          </p:nvPr>
        </p:nvSpPr>
        <p:spPr>
          <a:xfrm>
            <a:off x="982134" y="1188709"/>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41890" y="1302232"/>
            <a:ext cx="7907701" cy="3997645"/>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971747" y="2693341"/>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183847" y="1475418"/>
            <a:ext cx="2716044" cy="3942365"/>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2"/>
                </a:solidFill>
              </a:rPr>
              <a:t>LE DEVELOPPEMENT DURABLE ET LA QUALITE DE VIE DES ACHEROIS</a:t>
            </a:r>
            <a:endParaRPr lang="fr-FR" sz="1600" b="1" dirty="0">
              <a:solidFill>
                <a:schemeClr val="accent2"/>
              </a:solidFill>
            </a:endParaRPr>
          </a:p>
        </p:txBody>
      </p:sp>
      <p:pic>
        <p:nvPicPr>
          <p:cNvPr id="15" name="Image 14"/>
          <p:cNvPicPr>
            <a:picLocks noChangeAspect="1"/>
          </p:cNvPicPr>
          <p:nvPr/>
        </p:nvPicPr>
        <p:blipFill>
          <a:blip r:embed="rId4"/>
          <a:stretch>
            <a:fillRect/>
          </a:stretch>
        </p:blipFill>
        <p:spPr>
          <a:xfrm>
            <a:off x="10972019" y="83552"/>
            <a:ext cx="1097503" cy="952304"/>
          </a:xfrm>
          <a:prstGeom prst="rect">
            <a:avLst/>
          </a:prstGeom>
        </p:spPr>
      </p:pic>
      <p:sp>
        <p:nvSpPr>
          <p:cNvPr id="16" name="ZoneTexte 15"/>
          <p:cNvSpPr txBox="1"/>
          <p:nvPr/>
        </p:nvSpPr>
        <p:spPr>
          <a:xfrm>
            <a:off x="3841890" y="1653423"/>
            <a:ext cx="7841538" cy="3927742"/>
          </a:xfrm>
          <a:prstGeom prst="rect">
            <a:avLst/>
          </a:prstGeom>
          <a:noFill/>
        </p:spPr>
        <p:txBody>
          <a:bodyPr wrap="square" rtlCol="0">
            <a:spAutoFit/>
          </a:bodyPr>
          <a:lstStyle/>
          <a:p>
            <a:pPr marL="285750" lvl="0" indent="-285750" algn="just">
              <a:buClr>
                <a:schemeClr val="accent2"/>
              </a:buClr>
              <a:buFont typeface="Wingdings" panose="05000000000000000000" pitchFamily="2" charset="2"/>
              <a:buChar char="§"/>
            </a:pPr>
            <a:r>
              <a:rPr lang="fr-FR" sz="2000" dirty="0">
                <a:solidFill>
                  <a:srgbClr val="0087B4"/>
                </a:solidFill>
              </a:rPr>
              <a:t>Travaux visant à réduire la consommation énergétique (100K€) Cette enveloppe est complétée par différentes actions portées par la ville dans cadre de ses autres projets, lesquels intègrent d’importantes dimensions énergétiques (école Haigneré, nouveau CTM, rénovation Pompidou, etc</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Poursuite </a:t>
            </a:r>
            <a:r>
              <a:rPr lang="fr-FR" sz="2000" dirty="0">
                <a:solidFill>
                  <a:srgbClr val="0087B4"/>
                </a:solidFill>
              </a:rPr>
              <a:t>du passage aux LED des équipements de la ville afin de réaliser des économies d’énergie </a:t>
            </a:r>
            <a:r>
              <a:rPr lang="fr-FR" sz="2000" dirty="0" smtClean="0">
                <a:solidFill>
                  <a:srgbClr val="0087B4"/>
                </a:solidFill>
              </a:rPr>
              <a:t>(</a:t>
            </a:r>
            <a:r>
              <a:rPr lang="fr-FR" sz="2000" dirty="0">
                <a:solidFill>
                  <a:srgbClr val="0087B4"/>
                </a:solidFill>
              </a:rPr>
              <a:t>50K€) </a:t>
            </a:r>
            <a:r>
              <a:rPr lang="fr-FR" sz="2000" dirty="0" smtClean="0">
                <a:solidFill>
                  <a:srgbClr val="0087B4"/>
                </a:solidFill>
              </a:rPr>
              <a:t>;</a:t>
            </a:r>
          </a:p>
          <a:p>
            <a:pPr marL="285750" lvl="0" indent="-285750" algn="just">
              <a:buClr>
                <a:schemeClr val="accent2"/>
              </a:buClr>
              <a:buFont typeface="Wingdings" panose="05000000000000000000" pitchFamily="2" charset="2"/>
              <a:buChar char="§"/>
            </a:pPr>
            <a:r>
              <a:rPr lang="fr-FR" sz="2000" dirty="0" smtClean="0">
                <a:solidFill>
                  <a:srgbClr val="0087B4"/>
                </a:solidFill>
              </a:rPr>
              <a:t>Lancement </a:t>
            </a:r>
            <a:r>
              <a:rPr lang="fr-FR" sz="2000" dirty="0">
                <a:solidFill>
                  <a:srgbClr val="0087B4"/>
                </a:solidFill>
              </a:rPr>
              <a:t>des études pour la rénovation thermique de la résidence George </a:t>
            </a:r>
            <a:r>
              <a:rPr lang="fr-FR" sz="2000" dirty="0" smtClean="0">
                <a:solidFill>
                  <a:srgbClr val="0087B4"/>
                </a:solidFill>
              </a:rPr>
              <a:t>Pompidou;</a:t>
            </a:r>
            <a:endParaRPr lang="fr-FR" sz="2000" dirty="0">
              <a:solidFill>
                <a:srgbClr val="0087B4"/>
              </a:solidFill>
            </a:endParaRPr>
          </a:p>
          <a:p>
            <a:pPr marL="285750" lvl="0" indent="-285750" algn="just">
              <a:buClr>
                <a:schemeClr val="accent2"/>
              </a:buClr>
              <a:buFont typeface="Wingdings" panose="05000000000000000000" pitchFamily="2" charset="2"/>
              <a:buChar char="§"/>
            </a:pPr>
            <a:r>
              <a:rPr lang="fr-FR" sz="2000" dirty="0" smtClean="0">
                <a:solidFill>
                  <a:srgbClr val="0087B4"/>
                </a:solidFill>
              </a:rPr>
              <a:t>Verdissement </a:t>
            </a:r>
            <a:r>
              <a:rPr lang="fr-FR" sz="2000" dirty="0">
                <a:solidFill>
                  <a:srgbClr val="0087B4"/>
                </a:solidFill>
              </a:rPr>
              <a:t>de la flotte </a:t>
            </a:r>
            <a:r>
              <a:rPr lang="fr-FR" sz="2000" dirty="0" smtClean="0">
                <a:solidFill>
                  <a:srgbClr val="0087B4"/>
                </a:solidFill>
              </a:rPr>
              <a:t>automobile;</a:t>
            </a:r>
            <a:endParaRPr lang="fr-FR" sz="2000" dirty="0">
              <a:solidFill>
                <a:srgbClr val="0087B4"/>
              </a:solidFill>
            </a:endParaRPr>
          </a:p>
          <a:p>
            <a:pPr marL="285750" lvl="0" indent="-285750" algn="just">
              <a:buClr>
                <a:schemeClr val="accent2"/>
              </a:buClr>
              <a:buFont typeface="Wingdings" panose="05000000000000000000" pitchFamily="2" charset="2"/>
              <a:buChar char="§"/>
            </a:pPr>
            <a:r>
              <a:rPr lang="fr-FR" sz="2000" dirty="0" smtClean="0">
                <a:solidFill>
                  <a:srgbClr val="0087B4"/>
                </a:solidFill>
              </a:rPr>
              <a:t>Réfection </a:t>
            </a:r>
            <a:r>
              <a:rPr lang="fr-FR" sz="2000" dirty="0">
                <a:solidFill>
                  <a:srgbClr val="0087B4"/>
                </a:solidFill>
              </a:rPr>
              <a:t>des aires de jeux (100K€).</a:t>
            </a:r>
          </a:p>
          <a:p>
            <a:pPr marL="228600" lvl="1" algn="just">
              <a:lnSpc>
                <a:spcPct val="110000"/>
              </a:lnSpc>
              <a:spcBef>
                <a:spcPts val="1000"/>
              </a:spcBef>
            </a:pPr>
            <a:endParaRPr lang="fr-FR" sz="2000" b="1" dirty="0">
              <a:solidFill>
                <a:srgbClr val="0087B4"/>
              </a:solidFill>
            </a:endParaRPr>
          </a:p>
        </p:txBody>
      </p:sp>
    </p:spTree>
    <p:extLst>
      <p:ext uri="{BB962C8B-B14F-4D97-AF65-F5344CB8AC3E}">
        <p14:creationId xmlns:p14="http://schemas.microsoft.com/office/powerpoint/2010/main" val="3774795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762812" y="231938"/>
            <a:ext cx="9148183" cy="803918"/>
          </a:xfrm>
        </p:spPr>
        <p:txBody>
          <a:bodyPr>
            <a:noAutofit/>
          </a:bodyPr>
          <a:lstStyle/>
          <a:p>
            <a:pPr algn="ctr"/>
            <a:r>
              <a:rPr lang="fr-FR" sz="2400" b="1" dirty="0">
                <a:solidFill>
                  <a:srgbClr val="0087B4"/>
                </a:solidFill>
                <a:latin typeface="Arial" charset="0"/>
                <a:ea typeface="Arial" charset="0"/>
                <a:cs typeface="Arial" charset="0"/>
              </a:rPr>
              <a:t>Des dépenses d’investissement au service </a:t>
            </a:r>
            <a:r>
              <a:rPr lang="fr-FR" sz="2400" b="1" dirty="0" smtClean="0">
                <a:solidFill>
                  <a:srgbClr val="0087B4"/>
                </a:solidFill>
                <a:latin typeface="Arial" charset="0"/>
                <a:ea typeface="Arial" charset="0"/>
                <a:cs typeface="Arial" charset="0"/>
              </a:rPr>
              <a:t>du projet politique de l’équipe </a:t>
            </a:r>
            <a:r>
              <a:rPr lang="fr-FR" sz="2400" b="1" dirty="0">
                <a:solidFill>
                  <a:srgbClr val="0087B4"/>
                </a:solidFill>
                <a:latin typeface="Arial" charset="0"/>
                <a:ea typeface="Arial" charset="0"/>
                <a:cs typeface="Arial" charset="0"/>
              </a:rPr>
              <a:t>municipale</a:t>
            </a:r>
          </a:p>
        </p:txBody>
      </p:sp>
      <p:sp>
        <p:nvSpPr>
          <p:cNvPr id="6" name="Espace réservé du contenu 5"/>
          <p:cNvSpPr>
            <a:spLocks noGrp="1"/>
          </p:cNvSpPr>
          <p:nvPr>
            <p:ph idx="1"/>
          </p:nvPr>
        </p:nvSpPr>
        <p:spPr>
          <a:xfrm>
            <a:off x="982134" y="1188709"/>
            <a:ext cx="10886212" cy="4848657"/>
          </a:xfrm>
        </p:spPr>
        <p:txBody>
          <a:bodyPr>
            <a:normAutofit/>
          </a:bodyPr>
          <a:lstStyle/>
          <a:p>
            <a:pPr marL="457200" lvl="1" indent="0" algn="just">
              <a:lnSpc>
                <a:spcPct val="100000"/>
              </a:lnSpc>
              <a:buNone/>
            </a:pPr>
            <a:endParaRPr lang="fr-FR" sz="2600" dirty="0">
              <a:solidFill>
                <a:srgbClr val="0087B4"/>
              </a:solidFill>
            </a:endParaRPr>
          </a:p>
          <a:p>
            <a:pPr marL="457200" lvl="1" indent="0" algn="just">
              <a:lnSpc>
                <a:spcPct val="100000"/>
              </a:lnSpc>
              <a:buNone/>
            </a:pPr>
            <a:r>
              <a:rPr lang="fr-FR" sz="2600" dirty="0">
                <a:solidFill>
                  <a:srgbClr val="0087B4"/>
                </a:solidFill>
              </a:rPr>
              <a:t>	</a:t>
            </a:r>
            <a:endParaRPr lang="fr-FR" sz="2600" dirty="0" smtClean="0">
              <a:solidFill>
                <a:srgbClr val="0087B4"/>
              </a:solidFill>
            </a:endParaRPr>
          </a:p>
          <a:p>
            <a:pPr marL="457200" lvl="1" indent="0" algn="just">
              <a:lnSpc>
                <a:spcPct val="100000"/>
              </a:lnSpc>
              <a:buNone/>
            </a:pPr>
            <a:endParaRPr lang="fr-FR" sz="2600" dirty="0">
              <a:solidFill>
                <a:srgbClr val="0087B4"/>
              </a:solidFill>
            </a:endParaRPr>
          </a:p>
          <a:p>
            <a:pPr lvl="1">
              <a:lnSpc>
                <a:spcPct val="100000"/>
              </a:lnSpc>
            </a:pPr>
            <a:endParaRPr lang="fr-FR" sz="2600" dirty="0">
              <a:solidFill>
                <a:srgbClr val="0087B4"/>
              </a:solidFill>
            </a:endParaRPr>
          </a:p>
          <a:p>
            <a:pPr marL="0" indent="0">
              <a:buNone/>
            </a:pPr>
            <a:endParaRPr lang="fr-FR" sz="80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841890" y="2268442"/>
            <a:ext cx="7907701" cy="2403729"/>
          </a:xfrm>
          <a:prstGeom prst="rect">
            <a:avLst/>
          </a:prstGeom>
          <a:solidFill>
            <a:schemeClr val="bg1"/>
          </a:solidFill>
          <a:ln>
            <a:solidFill>
              <a:srgbClr val="0087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971747" y="2693341"/>
            <a:ext cx="751388" cy="1363811"/>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coins rognés en diagonale 8"/>
          <p:cNvSpPr/>
          <p:nvPr/>
        </p:nvSpPr>
        <p:spPr>
          <a:xfrm rot="21374188">
            <a:off x="209985" y="1897314"/>
            <a:ext cx="2716044" cy="3145986"/>
          </a:xfrm>
          <a:prstGeom prst="snip2Diag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2"/>
                </a:solidFill>
              </a:rPr>
              <a:t>PRESERVER ET VALORISER LE PATRIMOINE DE LA COMMUNE</a:t>
            </a:r>
            <a:endParaRPr lang="fr-FR" sz="1600" b="1" dirty="0">
              <a:solidFill>
                <a:schemeClr val="accent2"/>
              </a:solidFill>
            </a:endParaRPr>
          </a:p>
        </p:txBody>
      </p:sp>
      <p:pic>
        <p:nvPicPr>
          <p:cNvPr id="15" name="Image 14"/>
          <p:cNvPicPr>
            <a:picLocks noChangeAspect="1"/>
          </p:cNvPicPr>
          <p:nvPr/>
        </p:nvPicPr>
        <p:blipFill>
          <a:blip r:embed="rId4"/>
          <a:stretch>
            <a:fillRect/>
          </a:stretch>
        </p:blipFill>
        <p:spPr>
          <a:xfrm>
            <a:off x="10972019" y="83552"/>
            <a:ext cx="1097503" cy="952304"/>
          </a:xfrm>
          <a:prstGeom prst="rect">
            <a:avLst/>
          </a:prstGeom>
        </p:spPr>
      </p:pic>
      <p:sp>
        <p:nvSpPr>
          <p:cNvPr id="16" name="ZoneTexte 15"/>
          <p:cNvSpPr txBox="1"/>
          <p:nvPr/>
        </p:nvSpPr>
        <p:spPr>
          <a:xfrm>
            <a:off x="3841890" y="2677741"/>
            <a:ext cx="7841538" cy="1015663"/>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
            </a:pPr>
            <a:r>
              <a:rPr lang="fr-FR" sz="2000" dirty="0" smtClean="0">
                <a:solidFill>
                  <a:srgbClr val="0087B4"/>
                </a:solidFill>
              </a:rPr>
              <a:t>Construction </a:t>
            </a:r>
            <a:r>
              <a:rPr lang="fr-FR" sz="2000" dirty="0">
                <a:solidFill>
                  <a:srgbClr val="0087B4"/>
                </a:solidFill>
              </a:rPr>
              <a:t>d’un CTM (1 400K€</a:t>
            </a:r>
            <a:r>
              <a:rPr lang="fr-FR" sz="2000" dirty="0" smtClean="0">
                <a:solidFill>
                  <a:srgbClr val="0087B4"/>
                </a:solidFill>
              </a:rPr>
              <a:t>)</a:t>
            </a:r>
          </a:p>
          <a:p>
            <a:pPr algn="just">
              <a:buClr>
                <a:schemeClr val="accent2"/>
              </a:buClr>
            </a:pPr>
            <a:endParaRPr lang="fr-FR" sz="2000" dirty="0">
              <a:solidFill>
                <a:srgbClr val="0087B4"/>
              </a:solidFill>
            </a:endParaRPr>
          </a:p>
          <a:p>
            <a:pPr marL="285750" indent="-285750" algn="just">
              <a:buClr>
                <a:schemeClr val="accent2"/>
              </a:buClr>
              <a:buFont typeface="Wingdings" panose="05000000000000000000" pitchFamily="2" charset="2"/>
              <a:buChar char="§"/>
            </a:pPr>
            <a:r>
              <a:rPr lang="fr-FR" sz="2000" dirty="0">
                <a:solidFill>
                  <a:srgbClr val="0087B4"/>
                </a:solidFill>
              </a:rPr>
              <a:t>SSI Pompidou (170K€</a:t>
            </a:r>
            <a:r>
              <a:rPr lang="fr-FR" sz="2000" dirty="0" smtClean="0">
                <a:solidFill>
                  <a:srgbClr val="0087B4"/>
                </a:solidFill>
              </a:rPr>
              <a:t>)</a:t>
            </a:r>
            <a:endParaRPr lang="fr-FR" sz="2000" dirty="0">
              <a:solidFill>
                <a:srgbClr val="0087B4"/>
              </a:solidFill>
            </a:endParaRPr>
          </a:p>
        </p:txBody>
      </p:sp>
    </p:spTree>
    <p:extLst>
      <p:ext uri="{BB962C8B-B14F-4D97-AF65-F5344CB8AC3E}">
        <p14:creationId xmlns:p14="http://schemas.microsoft.com/office/powerpoint/2010/main" val="1073450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0FA5-3AE7-4399-AC13-2C183C67F9C8}"/>
              </a:ext>
            </a:extLst>
          </p:cNvPr>
          <p:cNvSpPr>
            <a:spLocks noGrp="1"/>
          </p:cNvSpPr>
          <p:nvPr>
            <p:ph type="title"/>
          </p:nvPr>
        </p:nvSpPr>
        <p:spPr>
          <a:xfrm>
            <a:off x="1529938" y="105940"/>
            <a:ext cx="10474036" cy="899010"/>
          </a:xfrm>
          <a:ln w="6350">
            <a:noFill/>
          </a:ln>
        </p:spPr>
        <p:txBody>
          <a:bodyPr>
            <a:noAutofit/>
          </a:bodyPr>
          <a:lstStyle/>
          <a:p>
            <a:r>
              <a:rPr lang="fr-FR" sz="1800" b="1" dirty="0">
                <a:solidFill>
                  <a:srgbClr val="0087B4"/>
                </a:solidFill>
                <a:latin typeface="Arial" charset="0"/>
                <a:ea typeface="Arial" charset="0"/>
                <a:cs typeface="Arial" charset="0"/>
              </a:rPr>
              <a:t/>
            </a:r>
            <a:br>
              <a:rPr lang="fr-FR" sz="1800" b="1" dirty="0">
                <a:solidFill>
                  <a:srgbClr val="0087B4"/>
                </a:solidFill>
                <a:latin typeface="Arial" charset="0"/>
                <a:ea typeface="Arial" charset="0"/>
                <a:cs typeface="Arial" charset="0"/>
              </a:rPr>
            </a:br>
            <a:r>
              <a:rPr lang="fr-FR" sz="4000" b="1" dirty="0">
                <a:solidFill>
                  <a:srgbClr val="0087B4"/>
                </a:solidFill>
                <a:latin typeface="Arial" charset="0"/>
                <a:ea typeface="Arial" charset="0"/>
                <a:cs typeface="Arial" charset="0"/>
              </a:rPr>
              <a:t>CA </a:t>
            </a:r>
            <a:r>
              <a:rPr lang="fr-FR" sz="4000" b="1" dirty="0" smtClean="0">
                <a:solidFill>
                  <a:srgbClr val="0087B4"/>
                </a:solidFill>
                <a:latin typeface="Arial" charset="0"/>
                <a:ea typeface="Arial" charset="0"/>
                <a:cs typeface="Arial" charset="0"/>
              </a:rPr>
              <a:t>2023 de la ville d’Achères </a:t>
            </a:r>
            <a:r>
              <a:rPr lang="fr-FR" sz="4000" b="1" dirty="0">
                <a:solidFill>
                  <a:srgbClr val="0087B4"/>
                </a:solidFill>
                <a:latin typeface="Arial" charset="0"/>
                <a:ea typeface="Arial" charset="0"/>
                <a:cs typeface="Arial" charset="0"/>
              </a:rPr>
              <a:t/>
            </a:r>
            <a:br>
              <a:rPr lang="fr-FR" sz="4000" b="1" dirty="0">
                <a:solidFill>
                  <a:srgbClr val="0087B4"/>
                </a:solidFill>
                <a:latin typeface="Arial" charset="0"/>
                <a:ea typeface="Arial" charset="0"/>
                <a:cs typeface="Arial" charset="0"/>
              </a:rPr>
            </a:br>
            <a:endParaRPr lang="fr-FR" sz="1800" b="1" dirty="0">
              <a:solidFill>
                <a:srgbClr val="0087B4"/>
              </a:solidFill>
              <a:latin typeface="Arial" charset="0"/>
              <a:ea typeface="Arial" charset="0"/>
              <a:cs typeface="Arial" charset="0"/>
            </a:endParaRPr>
          </a:p>
        </p:txBody>
      </p:sp>
      <p:sp>
        <p:nvSpPr>
          <p:cNvPr id="4" name="Espace réservé du numéro de diapositive 3">
            <a:extLst>
              <a:ext uri="{FF2B5EF4-FFF2-40B4-BE49-F238E27FC236}">
                <a16:creationId xmlns:a16="http://schemas.microsoft.com/office/drawing/2014/main" id="{67E8BCB9-65A4-45AC-B49F-7A17D169A638}"/>
              </a:ext>
            </a:extLst>
          </p:cNvPr>
          <p:cNvSpPr>
            <a:spLocks noGrp="1"/>
          </p:cNvSpPr>
          <p:nvPr>
            <p:ph type="sldNum" sz="quarter" idx="12"/>
          </p:nvPr>
        </p:nvSpPr>
        <p:spPr>
          <a:xfrm>
            <a:off x="8610600" y="64624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FBB22-FA48-4F44-9348-333B5DD576C3}"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Connecteur droit avec flèche 25"/>
          <p:cNvCxnSpPr/>
          <p:nvPr/>
        </p:nvCxnSpPr>
        <p:spPr>
          <a:xfrm>
            <a:off x="280859" y="5634442"/>
            <a:ext cx="0" cy="41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4"/>
          <a:stretch>
            <a:fillRect/>
          </a:stretch>
        </p:blipFill>
        <p:spPr>
          <a:xfrm>
            <a:off x="10374782" y="150771"/>
            <a:ext cx="1579213" cy="1289410"/>
          </a:xfrm>
          <a:prstGeom prst="rect">
            <a:avLst/>
          </a:prstGeom>
        </p:spPr>
      </p:pic>
      <p:pic>
        <p:nvPicPr>
          <p:cNvPr id="24" name="Image 23"/>
          <p:cNvPicPr>
            <a:picLocks noChangeAspect="1"/>
          </p:cNvPicPr>
          <p:nvPr/>
        </p:nvPicPr>
        <p:blipFill>
          <a:blip r:embed="rId5"/>
          <a:stretch>
            <a:fillRect/>
          </a:stretch>
        </p:blipFill>
        <p:spPr>
          <a:xfrm>
            <a:off x="1834402" y="1676153"/>
            <a:ext cx="2188958" cy="2644241"/>
          </a:xfrm>
          <a:prstGeom prst="rect">
            <a:avLst/>
          </a:prstGeom>
        </p:spPr>
      </p:pic>
      <p:sp>
        <p:nvSpPr>
          <p:cNvPr id="27" name="ZoneTexte 26"/>
          <p:cNvSpPr txBox="1"/>
          <p:nvPr/>
        </p:nvSpPr>
        <p:spPr>
          <a:xfrm>
            <a:off x="4251960" y="1676154"/>
            <a:ext cx="2537460" cy="954107"/>
          </a:xfrm>
          <a:prstGeom prst="rect">
            <a:avLst/>
          </a:prstGeom>
          <a:noFill/>
        </p:spPr>
        <p:txBody>
          <a:bodyPr wrap="square" rtlCol="0">
            <a:spAutoFit/>
          </a:bodyPr>
          <a:lstStyle/>
          <a:p>
            <a:pPr algn="ctr"/>
            <a:r>
              <a:rPr lang="fr-FR" sz="2000" b="1" dirty="0" smtClean="0"/>
              <a:t>Investissement</a:t>
            </a:r>
          </a:p>
          <a:p>
            <a:pPr algn="ctr"/>
            <a:r>
              <a:rPr lang="fr-FR" b="1" dirty="0">
                <a:solidFill>
                  <a:srgbClr val="0087B4"/>
                </a:solidFill>
                <a:latin typeface="Arial" charset="0"/>
                <a:ea typeface="Arial" charset="0"/>
                <a:cs typeface="Arial" charset="0"/>
              </a:rPr>
              <a:t>11,7 millions d’euros</a:t>
            </a:r>
          </a:p>
          <a:p>
            <a:pPr algn="ctr"/>
            <a:r>
              <a:rPr lang="fr-FR" b="1" dirty="0">
                <a:solidFill>
                  <a:srgbClr val="0087B4"/>
                </a:solidFill>
                <a:latin typeface="Arial" charset="0"/>
                <a:ea typeface="Arial" charset="0"/>
                <a:cs typeface="Arial" charset="0"/>
              </a:rPr>
              <a:t>Soit 28,2%</a:t>
            </a:r>
          </a:p>
        </p:txBody>
      </p:sp>
      <p:sp>
        <p:nvSpPr>
          <p:cNvPr id="28" name="ZoneTexte 27"/>
          <p:cNvSpPr txBox="1"/>
          <p:nvPr/>
        </p:nvSpPr>
        <p:spPr>
          <a:xfrm>
            <a:off x="4244340" y="3301465"/>
            <a:ext cx="2545080" cy="954107"/>
          </a:xfrm>
          <a:prstGeom prst="rect">
            <a:avLst/>
          </a:prstGeom>
          <a:noFill/>
        </p:spPr>
        <p:txBody>
          <a:bodyPr wrap="square" rtlCol="0">
            <a:spAutoFit/>
          </a:bodyPr>
          <a:lstStyle/>
          <a:p>
            <a:pPr algn="ctr"/>
            <a:r>
              <a:rPr lang="fr-FR" sz="2000" b="1" dirty="0" smtClean="0"/>
              <a:t>Fonctionnement</a:t>
            </a:r>
          </a:p>
          <a:p>
            <a:pPr algn="ctr"/>
            <a:r>
              <a:rPr lang="fr-FR" b="1" dirty="0">
                <a:solidFill>
                  <a:srgbClr val="0087B4"/>
                </a:solidFill>
                <a:latin typeface="Arial" charset="0"/>
                <a:ea typeface="Arial" charset="0"/>
                <a:cs typeface="Arial" charset="0"/>
              </a:rPr>
              <a:t>29,8 millions d’euros</a:t>
            </a:r>
          </a:p>
          <a:p>
            <a:pPr algn="ctr"/>
            <a:r>
              <a:rPr lang="fr-FR" b="1" dirty="0">
                <a:solidFill>
                  <a:srgbClr val="0087B4"/>
                </a:solidFill>
                <a:latin typeface="Arial" charset="0"/>
                <a:ea typeface="Arial" charset="0"/>
                <a:cs typeface="Arial" charset="0"/>
              </a:rPr>
              <a:t>   Soit 71,8%</a:t>
            </a:r>
          </a:p>
        </p:txBody>
      </p:sp>
      <p:pic>
        <p:nvPicPr>
          <p:cNvPr id="30" name="Image 29"/>
          <p:cNvPicPr>
            <a:picLocks noChangeAspect="1"/>
          </p:cNvPicPr>
          <p:nvPr/>
        </p:nvPicPr>
        <p:blipFill>
          <a:blip r:embed="rId6"/>
          <a:stretch>
            <a:fillRect/>
          </a:stretch>
        </p:blipFill>
        <p:spPr>
          <a:xfrm>
            <a:off x="7856220" y="2236978"/>
            <a:ext cx="1733792" cy="1324160"/>
          </a:xfrm>
          <a:prstGeom prst="rect">
            <a:avLst/>
          </a:prstGeom>
        </p:spPr>
      </p:pic>
      <p:sp>
        <p:nvSpPr>
          <p:cNvPr id="31" name="ZoneTexte 30"/>
          <p:cNvSpPr txBox="1"/>
          <p:nvPr/>
        </p:nvSpPr>
        <p:spPr>
          <a:xfrm>
            <a:off x="7410450" y="3751802"/>
            <a:ext cx="2914650" cy="1538883"/>
          </a:xfrm>
          <a:prstGeom prst="rect">
            <a:avLst/>
          </a:prstGeom>
          <a:noFill/>
        </p:spPr>
        <p:txBody>
          <a:bodyPr wrap="square" rtlCol="0">
            <a:spAutoFit/>
          </a:bodyPr>
          <a:lstStyle/>
          <a:p>
            <a:pPr algn="ctr"/>
            <a:r>
              <a:rPr lang="fr-FR" sz="2000" b="1" dirty="0" smtClean="0"/>
              <a:t>Budget total des dépenses réelles 2023</a:t>
            </a:r>
          </a:p>
          <a:p>
            <a:pPr algn="ctr"/>
            <a:r>
              <a:rPr lang="fr-FR" b="1" dirty="0">
                <a:solidFill>
                  <a:srgbClr val="0087B4"/>
                </a:solidFill>
                <a:latin typeface="Arial" charset="0"/>
                <a:ea typeface="Arial" charset="0"/>
                <a:cs typeface="Arial" charset="0"/>
              </a:rPr>
              <a:t>41,5 millions d’euros</a:t>
            </a:r>
          </a:p>
          <a:p>
            <a:pPr algn="ctr"/>
            <a:r>
              <a:rPr lang="fr-FR" i="1" dirty="0">
                <a:solidFill>
                  <a:srgbClr val="0087B4"/>
                </a:solidFill>
                <a:latin typeface="Arial" charset="0"/>
                <a:ea typeface="Arial" charset="0"/>
                <a:cs typeface="Arial" charset="0"/>
              </a:rPr>
              <a:t>(hors opérations d’ordre)</a:t>
            </a:r>
          </a:p>
          <a:p>
            <a:endParaRPr lang="fr-FR" dirty="0"/>
          </a:p>
        </p:txBody>
      </p:sp>
    </p:spTree>
    <p:extLst>
      <p:ext uri="{BB962C8B-B14F-4D97-AF65-F5344CB8AC3E}">
        <p14:creationId xmlns:p14="http://schemas.microsoft.com/office/powerpoint/2010/main" val="2674055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427477" y="380460"/>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200" i="1" dirty="0">
              <a:solidFill>
                <a:srgbClr val="0087B4"/>
              </a:solidFill>
              <a:latin typeface="Arial" charset="0"/>
              <a:ea typeface="Arial" charset="0"/>
              <a:cs typeface="Arial" charset="0"/>
            </a:endParaRPr>
          </a:p>
        </p:txBody>
      </p:sp>
      <p:sp>
        <p:nvSpPr>
          <p:cNvPr id="2" name="Titre 1"/>
          <p:cNvSpPr>
            <a:spLocks noGrp="1"/>
          </p:cNvSpPr>
          <p:nvPr>
            <p:ph type="title"/>
          </p:nvPr>
        </p:nvSpPr>
        <p:spPr>
          <a:xfrm>
            <a:off x="1225485" y="2555424"/>
            <a:ext cx="10128315" cy="1064469"/>
          </a:xfrm>
        </p:spPr>
        <p:txBody>
          <a:bodyPr>
            <a:normAutofit/>
          </a:bodyPr>
          <a:lstStyle/>
          <a:p>
            <a:pPr algn="ctr"/>
            <a:r>
              <a:rPr lang="fr-FR" sz="5400" i="1" dirty="0" smtClean="0">
                <a:solidFill>
                  <a:srgbClr val="0087B4"/>
                </a:solidFill>
                <a:latin typeface="Arial" charset="0"/>
                <a:ea typeface="Arial" charset="0"/>
                <a:cs typeface="Arial" charset="0"/>
              </a:rPr>
              <a:t>Maitriser la dette</a:t>
            </a:r>
            <a:endParaRPr lang="fr-FR" sz="5400" i="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fld id="{1656EF1C-F198-C842-A66B-4871C88B5830}" type="slidenum">
              <a:rPr lang="fr-FR" smtClean="0"/>
              <a:pPr/>
              <a:t>30</a:t>
            </a:fld>
            <a:endParaRPr lang="fr-FR"/>
          </a:p>
        </p:txBody>
      </p:sp>
      <p:pic>
        <p:nvPicPr>
          <p:cNvPr id="6" name="Image 5"/>
          <p:cNvPicPr>
            <a:picLocks noChangeAspect="1"/>
          </p:cNvPicPr>
          <p:nvPr/>
        </p:nvPicPr>
        <p:blipFill>
          <a:blip r:embed="rId4"/>
          <a:stretch>
            <a:fillRect/>
          </a:stretch>
        </p:blipFill>
        <p:spPr>
          <a:xfrm>
            <a:off x="10633782" y="177974"/>
            <a:ext cx="1290634" cy="1119884"/>
          </a:xfrm>
          <a:prstGeom prst="rect">
            <a:avLst/>
          </a:prstGeom>
        </p:spPr>
      </p:pic>
    </p:spTree>
    <p:extLst>
      <p:ext uri="{BB962C8B-B14F-4D97-AF65-F5344CB8AC3E}">
        <p14:creationId xmlns:p14="http://schemas.microsoft.com/office/powerpoint/2010/main" val="1677146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164146"/>
            <a:ext cx="10128315" cy="1205877"/>
          </a:xfrm>
        </p:spPr>
        <p:txBody>
          <a:bodyPr>
            <a:noAutofit/>
          </a:bodyPr>
          <a:lstStyle/>
          <a:p>
            <a:pPr algn="ctr"/>
            <a:r>
              <a:rPr lang="fr-FR" sz="2800" b="1" dirty="0" smtClean="0">
                <a:solidFill>
                  <a:srgbClr val="0087B4"/>
                </a:solidFill>
                <a:latin typeface="Arial" charset="0"/>
                <a:ea typeface="Arial" charset="0"/>
                <a:cs typeface="Arial" charset="0"/>
              </a:rPr>
              <a:t>La limitation du recours à l’emprunt</a:t>
            </a:r>
            <a:br>
              <a:rPr lang="fr-FR" sz="2800" b="1" dirty="0" smtClean="0">
                <a:solidFill>
                  <a:srgbClr val="0087B4"/>
                </a:solidFill>
                <a:latin typeface="Arial" charset="0"/>
                <a:ea typeface="Arial" charset="0"/>
                <a:cs typeface="Arial" charset="0"/>
              </a:rPr>
            </a:br>
            <a:r>
              <a:rPr lang="fr-FR" sz="2800" b="1" dirty="0" smtClean="0">
                <a:solidFill>
                  <a:srgbClr val="0087B4"/>
                </a:solidFill>
                <a:latin typeface="Arial" charset="0"/>
                <a:ea typeface="Arial" charset="0"/>
                <a:cs typeface="Arial" charset="0"/>
              </a:rPr>
              <a:t>(encours de la dette au 31/12/N en M€)</a:t>
            </a:r>
            <a:br>
              <a:rPr lang="fr-FR" sz="2800" b="1" dirty="0" smtClean="0">
                <a:solidFill>
                  <a:srgbClr val="0087B4"/>
                </a:solidFill>
                <a:latin typeface="Arial" charset="0"/>
                <a:ea typeface="Arial" charset="0"/>
                <a:cs typeface="Arial" charset="0"/>
              </a:rPr>
            </a:br>
            <a:endParaRPr lang="fr-FR" sz="2800" b="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oneTexte 5"/>
          <p:cNvSpPr txBox="1"/>
          <p:nvPr/>
        </p:nvSpPr>
        <p:spPr>
          <a:xfrm>
            <a:off x="9618286" y="2063383"/>
            <a:ext cx="2529329" cy="369332"/>
          </a:xfrm>
          <a:prstGeom prst="rect">
            <a:avLst/>
          </a:prstGeom>
          <a:noFill/>
        </p:spPr>
        <p:txBody>
          <a:bodyPr wrap="square" rtlCol="0">
            <a:spAutoFit/>
          </a:bodyPr>
          <a:lstStyle/>
          <a:p>
            <a:r>
              <a:rPr lang="fr-FR" dirty="0" smtClean="0">
                <a:solidFill>
                  <a:srgbClr val="0087B4"/>
                </a:solidFill>
              </a:rPr>
              <a:t>. </a:t>
            </a:r>
            <a:endParaRPr lang="fr-FR" dirty="0">
              <a:solidFill>
                <a:srgbClr val="0087B4"/>
              </a:solidFill>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702940880"/>
              </p:ext>
            </p:extLst>
          </p:nvPr>
        </p:nvGraphicFramePr>
        <p:xfrm>
          <a:off x="1225484" y="1238248"/>
          <a:ext cx="10350629" cy="4210446"/>
        </p:xfrm>
        <a:graphic>
          <a:graphicData uri="http://schemas.openxmlformats.org/drawingml/2006/chart">
            <c:chart xmlns:c="http://schemas.openxmlformats.org/drawingml/2006/chart" xmlns:r="http://schemas.openxmlformats.org/officeDocument/2006/relationships" r:id="rId5"/>
          </a:graphicData>
        </a:graphic>
      </p:graphicFrame>
      <p:pic>
        <p:nvPicPr>
          <p:cNvPr id="9" name="Image 8"/>
          <p:cNvPicPr>
            <a:picLocks noChangeAspect="1"/>
          </p:cNvPicPr>
          <p:nvPr/>
        </p:nvPicPr>
        <p:blipFill>
          <a:blip r:embed="rId6"/>
          <a:stretch>
            <a:fillRect/>
          </a:stretch>
        </p:blipFill>
        <p:spPr>
          <a:xfrm>
            <a:off x="10633782" y="177974"/>
            <a:ext cx="1290634" cy="1119884"/>
          </a:xfrm>
          <a:prstGeom prst="rect">
            <a:avLst/>
          </a:prstGeom>
        </p:spPr>
      </p:pic>
      <p:pic>
        <p:nvPicPr>
          <p:cNvPr id="10" name="Image 9"/>
          <p:cNvPicPr>
            <a:picLocks noChangeAspect="1"/>
          </p:cNvPicPr>
          <p:nvPr/>
        </p:nvPicPr>
        <p:blipFill>
          <a:blip r:embed="rId7"/>
          <a:stretch>
            <a:fillRect/>
          </a:stretch>
        </p:blipFill>
        <p:spPr>
          <a:xfrm>
            <a:off x="989252" y="5561027"/>
            <a:ext cx="962159" cy="695422"/>
          </a:xfrm>
          <a:prstGeom prst="rect">
            <a:avLst/>
          </a:prstGeom>
        </p:spPr>
      </p:pic>
      <p:sp>
        <p:nvSpPr>
          <p:cNvPr id="7" name="Rectangle 6"/>
          <p:cNvSpPr/>
          <p:nvPr/>
        </p:nvSpPr>
        <p:spPr>
          <a:xfrm>
            <a:off x="2095891" y="5717856"/>
            <a:ext cx="9753601" cy="400110"/>
          </a:xfrm>
          <a:prstGeom prst="rect">
            <a:avLst/>
          </a:prstGeom>
        </p:spPr>
        <p:txBody>
          <a:bodyPr wrap="square">
            <a:spAutoFit/>
          </a:bodyPr>
          <a:lstStyle/>
          <a:p>
            <a:r>
              <a:rPr lang="fr-FR" sz="2000" b="1" i="1" dirty="0">
                <a:solidFill>
                  <a:srgbClr val="0087B4"/>
                </a:solidFill>
              </a:rPr>
              <a:t>Encours de la dette </a:t>
            </a:r>
            <a:r>
              <a:rPr lang="fr-FR" sz="2000" b="1" i="1" dirty="0" smtClean="0">
                <a:solidFill>
                  <a:srgbClr val="0087B4"/>
                </a:solidFill>
              </a:rPr>
              <a:t>: </a:t>
            </a:r>
            <a:r>
              <a:rPr lang="fr-FR" sz="2000" b="1" i="1" dirty="0">
                <a:solidFill>
                  <a:srgbClr val="0087B4"/>
                </a:solidFill>
              </a:rPr>
              <a:t>emprunts </a:t>
            </a:r>
            <a:r>
              <a:rPr lang="fr-FR" sz="2000" b="1" i="1" dirty="0" smtClean="0">
                <a:solidFill>
                  <a:srgbClr val="0087B4"/>
                </a:solidFill>
              </a:rPr>
              <a:t>restants </a:t>
            </a:r>
            <a:r>
              <a:rPr lang="fr-FR" sz="2000" b="1" i="1" dirty="0">
                <a:solidFill>
                  <a:srgbClr val="0087B4"/>
                </a:solidFill>
              </a:rPr>
              <a:t>dus au 31 décembre.</a:t>
            </a:r>
          </a:p>
        </p:txBody>
      </p:sp>
      <p:cxnSp>
        <p:nvCxnSpPr>
          <p:cNvPr id="14" name="Connecteur droit avec flèche 13"/>
          <p:cNvCxnSpPr/>
          <p:nvPr/>
        </p:nvCxnSpPr>
        <p:spPr>
          <a:xfrm>
            <a:off x="2910177" y="1868557"/>
            <a:ext cx="4524293" cy="6440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rot="491882">
            <a:off x="4502839" y="1638317"/>
            <a:ext cx="797640" cy="391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7" name="ZoneTexte 16"/>
          <p:cNvSpPr txBox="1"/>
          <p:nvPr/>
        </p:nvSpPr>
        <p:spPr>
          <a:xfrm rot="717945">
            <a:off x="4532143" y="1699278"/>
            <a:ext cx="989835" cy="338554"/>
          </a:xfrm>
          <a:prstGeom prst="rect">
            <a:avLst/>
          </a:prstGeom>
          <a:noFill/>
        </p:spPr>
        <p:txBody>
          <a:bodyPr wrap="square" rtlCol="0">
            <a:spAutoFit/>
          </a:bodyPr>
          <a:lstStyle/>
          <a:p>
            <a:r>
              <a:rPr lang="fr-FR" sz="1600" b="1" dirty="0" smtClean="0">
                <a:solidFill>
                  <a:srgbClr val="FF0000"/>
                </a:solidFill>
              </a:rPr>
              <a:t>1,2M€</a:t>
            </a:r>
            <a:endParaRPr lang="fr-FR" sz="1600" b="1" dirty="0">
              <a:solidFill>
                <a:srgbClr val="FF0000"/>
              </a:solidFill>
            </a:endParaRPr>
          </a:p>
        </p:txBody>
      </p:sp>
    </p:spTree>
    <p:extLst>
      <p:ext uri="{BB962C8B-B14F-4D97-AF65-F5344CB8AC3E}">
        <p14:creationId xmlns:p14="http://schemas.microsoft.com/office/powerpoint/2010/main" val="25035758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217558"/>
            <a:ext cx="9324216" cy="1205877"/>
          </a:xfrm>
        </p:spPr>
        <p:txBody>
          <a:bodyPr>
            <a:normAutofit/>
          </a:bodyPr>
          <a:lstStyle/>
          <a:p>
            <a:pPr algn="ctr"/>
            <a:r>
              <a:rPr lang="fr-FR" sz="2800" b="1" dirty="0" smtClean="0">
                <a:solidFill>
                  <a:srgbClr val="0087B4"/>
                </a:solidFill>
                <a:latin typeface="Arial" charset="0"/>
                <a:ea typeface="Arial" charset="0"/>
                <a:cs typeface="Arial" charset="0"/>
              </a:rPr>
              <a:t>Evolution de la capacité de désendettement de la commune d’Achères</a:t>
            </a:r>
            <a:endParaRPr lang="fr-FR" sz="2800" b="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oneTexte 5"/>
          <p:cNvSpPr txBox="1"/>
          <p:nvPr/>
        </p:nvSpPr>
        <p:spPr>
          <a:xfrm>
            <a:off x="9618286" y="2063383"/>
            <a:ext cx="2529329" cy="369332"/>
          </a:xfrm>
          <a:prstGeom prst="rect">
            <a:avLst/>
          </a:prstGeom>
          <a:noFill/>
        </p:spPr>
        <p:txBody>
          <a:bodyPr wrap="square" rtlCol="0">
            <a:spAutoFit/>
          </a:bodyPr>
          <a:lstStyle/>
          <a:p>
            <a:r>
              <a:rPr lang="fr-FR" dirty="0" smtClean="0">
                <a:solidFill>
                  <a:srgbClr val="0087B4"/>
                </a:solidFill>
              </a:rPr>
              <a:t>. </a:t>
            </a:r>
            <a:endParaRPr lang="fr-FR" dirty="0">
              <a:solidFill>
                <a:srgbClr val="0087B4"/>
              </a:solidFill>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3684168644"/>
              </p:ext>
            </p:extLst>
          </p:nvPr>
        </p:nvGraphicFramePr>
        <p:xfrm>
          <a:off x="1371600" y="1246303"/>
          <a:ext cx="9982200" cy="4088447"/>
        </p:xfrm>
        <a:graphic>
          <a:graphicData uri="http://schemas.openxmlformats.org/drawingml/2006/chart">
            <c:chart xmlns:c="http://schemas.openxmlformats.org/drawingml/2006/chart" xmlns:r="http://schemas.openxmlformats.org/officeDocument/2006/relationships" r:id="rId5"/>
          </a:graphicData>
        </a:graphic>
      </p:graphicFrame>
      <p:pic>
        <p:nvPicPr>
          <p:cNvPr id="10" name="Image 9"/>
          <p:cNvPicPr>
            <a:picLocks noChangeAspect="1"/>
          </p:cNvPicPr>
          <p:nvPr/>
        </p:nvPicPr>
        <p:blipFill>
          <a:blip r:embed="rId6"/>
          <a:stretch>
            <a:fillRect/>
          </a:stretch>
        </p:blipFill>
        <p:spPr>
          <a:xfrm>
            <a:off x="10633782" y="177974"/>
            <a:ext cx="1290634" cy="1119884"/>
          </a:xfrm>
          <a:prstGeom prst="rect">
            <a:avLst/>
          </a:prstGeom>
        </p:spPr>
      </p:pic>
      <p:sp>
        <p:nvSpPr>
          <p:cNvPr id="11" name="ZoneTexte 10"/>
          <p:cNvSpPr txBox="1"/>
          <p:nvPr/>
        </p:nvSpPr>
        <p:spPr>
          <a:xfrm>
            <a:off x="8938071" y="3549308"/>
            <a:ext cx="2404110" cy="646331"/>
          </a:xfrm>
          <a:prstGeom prst="rect">
            <a:avLst/>
          </a:prstGeom>
          <a:noFill/>
        </p:spPr>
        <p:txBody>
          <a:bodyPr wrap="square" rtlCol="0">
            <a:spAutoFit/>
          </a:bodyPr>
          <a:lstStyle/>
          <a:p>
            <a:r>
              <a:rPr lang="fr-FR" dirty="0" smtClean="0"/>
              <a:t>Seuil critique supérieur à 12 ans</a:t>
            </a:r>
            <a:endParaRPr lang="fr-FR" dirty="0"/>
          </a:p>
        </p:txBody>
      </p:sp>
      <p:pic>
        <p:nvPicPr>
          <p:cNvPr id="13" name="Image 12"/>
          <p:cNvPicPr>
            <a:picLocks noChangeAspect="1"/>
          </p:cNvPicPr>
          <p:nvPr/>
        </p:nvPicPr>
        <p:blipFill>
          <a:blip r:embed="rId7"/>
          <a:stretch>
            <a:fillRect/>
          </a:stretch>
        </p:blipFill>
        <p:spPr>
          <a:xfrm>
            <a:off x="989252" y="5561027"/>
            <a:ext cx="962159" cy="695422"/>
          </a:xfrm>
          <a:prstGeom prst="rect">
            <a:avLst/>
          </a:prstGeom>
        </p:spPr>
      </p:pic>
      <p:sp>
        <p:nvSpPr>
          <p:cNvPr id="14" name="Rectangle 13"/>
          <p:cNvSpPr/>
          <p:nvPr/>
        </p:nvSpPr>
        <p:spPr>
          <a:xfrm>
            <a:off x="1951410" y="5334750"/>
            <a:ext cx="9867210" cy="1015663"/>
          </a:xfrm>
          <a:prstGeom prst="rect">
            <a:avLst/>
          </a:prstGeom>
        </p:spPr>
        <p:txBody>
          <a:bodyPr wrap="square">
            <a:spAutoFit/>
          </a:bodyPr>
          <a:lstStyle/>
          <a:p>
            <a:pPr algn="just"/>
            <a:r>
              <a:rPr lang="fr-FR" sz="2000" b="1" i="1" dirty="0">
                <a:solidFill>
                  <a:srgbClr val="0087B4"/>
                </a:solidFill>
              </a:rPr>
              <a:t>La capacité de désendettement évalue le nombre d’années d’épargne brute nécessaire pour rembourser la totalité de la dette. Il est considéré qu’une collectivité se situe dans une situation délicate lorsque cette durée dépasse 12 années.</a:t>
            </a:r>
          </a:p>
        </p:txBody>
      </p:sp>
    </p:spTree>
    <p:extLst>
      <p:ext uri="{BB962C8B-B14F-4D97-AF65-F5344CB8AC3E}">
        <p14:creationId xmlns:p14="http://schemas.microsoft.com/office/powerpoint/2010/main" val="3403327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0FA5-3AE7-4399-AC13-2C183C67F9C8}"/>
              </a:ext>
            </a:extLst>
          </p:cNvPr>
          <p:cNvSpPr>
            <a:spLocks noGrp="1"/>
          </p:cNvSpPr>
          <p:nvPr>
            <p:ph type="title"/>
          </p:nvPr>
        </p:nvSpPr>
        <p:spPr>
          <a:xfrm>
            <a:off x="947008" y="105940"/>
            <a:ext cx="10474036" cy="899010"/>
          </a:xfrm>
        </p:spPr>
        <p:txBody>
          <a:bodyPr>
            <a:noAutofit/>
          </a:bodyPr>
          <a:lstStyle/>
          <a:p>
            <a:pPr algn="ctr"/>
            <a:r>
              <a:rPr lang="fr-FR" sz="1800" b="1" dirty="0">
                <a:solidFill>
                  <a:srgbClr val="0087B4"/>
                </a:solidFill>
                <a:latin typeface="Arial" charset="0"/>
                <a:ea typeface="Arial" charset="0"/>
                <a:cs typeface="Arial" charset="0"/>
              </a:rPr>
              <a:t/>
            </a:r>
            <a:br>
              <a:rPr lang="fr-FR" sz="1800" b="1" dirty="0">
                <a:solidFill>
                  <a:srgbClr val="0087B4"/>
                </a:solidFill>
                <a:latin typeface="Arial" charset="0"/>
                <a:ea typeface="Arial" charset="0"/>
                <a:cs typeface="Arial" charset="0"/>
              </a:rPr>
            </a:br>
            <a:r>
              <a:rPr lang="fr-FR" sz="4000" b="1" dirty="0" smtClean="0">
                <a:solidFill>
                  <a:srgbClr val="0087B4"/>
                </a:solidFill>
                <a:latin typeface="Arial" charset="0"/>
                <a:ea typeface="Arial" charset="0"/>
                <a:cs typeface="Arial" charset="0"/>
              </a:rPr>
              <a:t>SYNTHESE DU </a:t>
            </a:r>
            <a:r>
              <a:rPr lang="fr-FR" sz="4000" b="1" dirty="0">
                <a:solidFill>
                  <a:srgbClr val="0087B4"/>
                </a:solidFill>
                <a:latin typeface="Arial" charset="0"/>
                <a:ea typeface="Arial" charset="0"/>
                <a:cs typeface="Arial" charset="0"/>
              </a:rPr>
              <a:t>BUDGET </a:t>
            </a:r>
            <a:r>
              <a:rPr lang="fr-FR" sz="4000" b="1" dirty="0" smtClean="0">
                <a:solidFill>
                  <a:srgbClr val="0087B4"/>
                </a:solidFill>
                <a:latin typeface="Arial" charset="0"/>
                <a:ea typeface="Arial" charset="0"/>
                <a:cs typeface="Arial" charset="0"/>
              </a:rPr>
              <a:t>2024</a:t>
            </a:r>
            <a:r>
              <a:rPr lang="fr-FR" sz="4000" b="1" dirty="0">
                <a:solidFill>
                  <a:srgbClr val="0087B4"/>
                </a:solidFill>
                <a:latin typeface="Arial" charset="0"/>
                <a:ea typeface="Arial" charset="0"/>
                <a:cs typeface="Arial" charset="0"/>
              </a:rPr>
              <a:t/>
            </a:r>
            <a:br>
              <a:rPr lang="fr-FR" sz="4000" b="1" dirty="0">
                <a:solidFill>
                  <a:srgbClr val="0087B4"/>
                </a:solidFill>
                <a:latin typeface="Arial" charset="0"/>
                <a:ea typeface="Arial" charset="0"/>
                <a:cs typeface="Arial" charset="0"/>
              </a:rPr>
            </a:br>
            <a:endParaRPr lang="fr-FR" sz="1800" b="1" dirty="0">
              <a:solidFill>
                <a:srgbClr val="0087B4"/>
              </a:solidFill>
              <a:latin typeface="Arial" charset="0"/>
              <a:ea typeface="Arial" charset="0"/>
              <a:cs typeface="Arial" charset="0"/>
            </a:endParaRPr>
          </a:p>
        </p:txBody>
      </p:sp>
      <p:sp>
        <p:nvSpPr>
          <p:cNvPr id="4" name="Espace réservé du numéro de diapositive 3">
            <a:extLst>
              <a:ext uri="{FF2B5EF4-FFF2-40B4-BE49-F238E27FC236}">
                <a16:creationId xmlns:a16="http://schemas.microsoft.com/office/drawing/2014/main" id="{67E8BCB9-65A4-45AC-B49F-7A17D169A638}"/>
              </a:ext>
            </a:extLst>
          </p:cNvPr>
          <p:cNvSpPr>
            <a:spLocks noGrp="1"/>
          </p:cNvSpPr>
          <p:nvPr>
            <p:ph type="sldNum" sz="quarter" idx="12"/>
          </p:nvPr>
        </p:nvSpPr>
        <p:spPr>
          <a:xfrm>
            <a:off x="8610600" y="64624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FBB22-FA48-4F44-9348-333B5DD576C3}"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70032" y="1748161"/>
            <a:ext cx="5523106" cy="900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Dépenses réelles : </a:t>
            </a:r>
            <a:r>
              <a:rPr lang="fr-FR" sz="2400" dirty="0" smtClean="0">
                <a:solidFill>
                  <a:prstClr val="white"/>
                </a:solidFill>
                <a:latin typeface="Calibri" panose="020F0502020204030204"/>
              </a:rPr>
              <a:t>30</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9" name="Rectangle 8"/>
          <p:cNvSpPr/>
          <p:nvPr/>
        </p:nvSpPr>
        <p:spPr>
          <a:xfrm>
            <a:off x="6123282" y="2257725"/>
            <a:ext cx="5872743" cy="325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prstClr val="white"/>
                </a:solidFill>
                <a:latin typeface="Calibri" panose="020F0502020204030204"/>
              </a:rPr>
              <a:t>Recettes d’ordre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sz="2400" dirty="0" smtClean="0">
                <a:solidFill>
                  <a:prstClr val="white"/>
                </a:solidFill>
                <a:latin typeface="Calibri" panose="020F0502020204030204"/>
              </a:rPr>
              <a:t>0,7</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1" name="Rectangle 10"/>
          <p:cNvSpPr/>
          <p:nvPr/>
        </p:nvSpPr>
        <p:spPr>
          <a:xfrm>
            <a:off x="6123285" y="1768519"/>
            <a:ext cx="5885235" cy="43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Recettes réelles : </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32,5 </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M€</a:t>
            </a:r>
          </a:p>
        </p:txBody>
      </p:sp>
      <p:sp>
        <p:nvSpPr>
          <p:cNvPr id="12" name="Rectangle 11"/>
          <p:cNvSpPr/>
          <p:nvPr/>
        </p:nvSpPr>
        <p:spPr>
          <a:xfrm>
            <a:off x="6070548" y="4900144"/>
            <a:ext cx="5912031" cy="92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prstClr val="white"/>
                </a:solidFill>
                <a:latin typeface="Calibri" panose="020F0502020204030204"/>
              </a:rPr>
              <a:t>Recettes d’ordre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sz="2400" dirty="0" smtClean="0">
                <a:solidFill>
                  <a:prstClr val="white"/>
                </a:solidFill>
                <a:latin typeface="Calibri" panose="020F0502020204030204"/>
              </a:rPr>
              <a:t>31,5</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3" name="Rectangle 12"/>
          <p:cNvSpPr/>
          <p:nvPr/>
        </p:nvSpPr>
        <p:spPr>
          <a:xfrm>
            <a:off x="170032" y="3922410"/>
            <a:ext cx="5545398" cy="494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prstClr val="white"/>
                </a:solidFill>
                <a:latin typeface="Calibri" panose="020F0502020204030204"/>
              </a:rPr>
              <a:t>Dépenses réelles:  </a:t>
            </a:r>
            <a:r>
              <a:rPr lang="fr-FR" sz="2400" dirty="0" smtClean="0">
                <a:solidFill>
                  <a:prstClr val="white"/>
                </a:solidFill>
                <a:latin typeface="Calibri" panose="020F0502020204030204"/>
              </a:rPr>
              <a:t>13,5M</a:t>
            </a:r>
            <a:r>
              <a:rPr lang="fr-FR" sz="2400" dirty="0">
                <a:solidFill>
                  <a:prstClr val="white"/>
                </a:solidFill>
                <a:latin typeface="Calibri" panose="020F0502020204030204"/>
              </a:rPr>
              <a:t>€</a:t>
            </a:r>
          </a:p>
        </p:txBody>
      </p:sp>
      <p:sp>
        <p:nvSpPr>
          <p:cNvPr id="14" name="Rectangle 13"/>
          <p:cNvSpPr/>
          <p:nvPr/>
        </p:nvSpPr>
        <p:spPr>
          <a:xfrm>
            <a:off x="182049" y="4482994"/>
            <a:ext cx="5533381" cy="1026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Dépenses </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d’ordre:</a:t>
            </a:r>
            <a:r>
              <a:rPr lang="fr-FR" sz="2400" dirty="0" smtClean="0">
                <a:solidFill>
                  <a:prstClr val="white"/>
                </a:solidFill>
                <a:latin typeface="Calibri" panose="020F0502020204030204"/>
              </a:rPr>
              <a:t>29,3</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7" name="Moins 6"/>
          <p:cNvSpPr/>
          <p:nvPr/>
        </p:nvSpPr>
        <p:spPr>
          <a:xfrm rot="5400000">
            <a:off x="4813485" y="2254178"/>
            <a:ext cx="2220026" cy="660144"/>
          </a:xfrm>
          <a:prstGeom prst="mathMinus">
            <a:avLst>
              <a:gd name="adj1" fmla="val 23521"/>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Moins 14"/>
          <p:cNvSpPr/>
          <p:nvPr/>
        </p:nvSpPr>
        <p:spPr>
          <a:xfrm rot="5400000">
            <a:off x="4441501" y="4795462"/>
            <a:ext cx="2910418" cy="432366"/>
          </a:xfrm>
          <a:prstGeom prst="mathMinus">
            <a:avLst>
              <a:gd name="adj1" fmla="val 35199"/>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itre 1">
            <a:extLst>
              <a:ext uri="{FF2B5EF4-FFF2-40B4-BE49-F238E27FC236}">
                <a16:creationId xmlns:a16="http://schemas.microsoft.com/office/drawing/2014/main" id="{C02C39CD-DCFD-4429-9F49-92C9926A175C}"/>
              </a:ext>
            </a:extLst>
          </p:cNvPr>
          <p:cNvSpPr txBox="1">
            <a:spLocks/>
          </p:cNvSpPr>
          <p:nvPr/>
        </p:nvSpPr>
        <p:spPr>
          <a:xfrm>
            <a:off x="661797" y="1296519"/>
            <a:ext cx="10255297" cy="529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0"/>
              </a:spcAft>
              <a:buClrTx/>
              <a:buSzTx/>
              <a:tabLst/>
              <a:defRPr/>
            </a:pPr>
            <a:r>
              <a:rPr lang="fr-FR" sz="3600" b="1" dirty="0">
                <a:solidFill>
                  <a:srgbClr val="0087B4"/>
                </a:solidFill>
                <a:latin typeface="Arial" charset="0"/>
                <a:ea typeface="Arial" charset="0"/>
                <a:cs typeface="Arial" charset="0"/>
              </a:rPr>
              <a:t>Section de Fonctionnement</a:t>
            </a:r>
          </a:p>
        </p:txBody>
      </p:sp>
      <p:sp>
        <p:nvSpPr>
          <p:cNvPr id="19" name="Titre 1">
            <a:extLst>
              <a:ext uri="{FF2B5EF4-FFF2-40B4-BE49-F238E27FC236}">
                <a16:creationId xmlns:a16="http://schemas.microsoft.com/office/drawing/2014/main" id="{9688628F-54CA-48C9-BF12-7B560D8E769D}"/>
              </a:ext>
            </a:extLst>
          </p:cNvPr>
          <p:cNvSpPr txBox="1">
            <a:spLocks/>
          </p:cNvSpPr>
          <p:nvPr/>
        </p:nvSpPr>
        <p:spPr>
          <a:xfrm>
            <a:off x="661797" y="3507713"/>
            <a:ext cx="10515600" cy="4712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0"/>
              </a:spcAft>
              <a:buClrTx/>
              <a:buSzTx/>
              <a:tabLst/>
              <a:defRPr/>
            </a:pPr>
            <a:r>
              <a:rPr lang="fr-FR" sz="3200" b="1" dirty="0">
                <a:solidFill>
                  <a:srgbClr val="0087B4"/>
                </a:solidFill>
                <a:latin typeface="Arial" charset="0"/>
                <a:ea typeface="Arial" charset="0"/>
                <a:cs typeface="Arial" charset="0"/>
              </a:rPr>
              <a:t>Section d’investissement</a:t>
            </a:r>
          </a:p>
        </p:txBody>
      </p:sp>
      <p:sp>
        <p:nvSpPr>
          <p:cNvPr id="25" name="Rectangle 24"/>
          <p:cNvSpPr/>
          <p:nvPr/>
        </p:nvSpPr>
        <p:spPr>
          <a:xfrm>
            <a:off x="6070548" y="3926819"/>
            <a:ext cx="5937972" cy="924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prstClr val="white"/>
                </a:solidFill>
                <a:latin typeface="Calibri" panose="020F0502020204030204"/>
              </a:rPr>
              <a:t>Recettes réelles</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:9,1M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1" name="Rectangle 20"/>
          <p:cNvSpPr/>
          <p:nvPr/>
        </p:nvSpPr>
        <p:spPr>
          <a:xfrm>
            <a:off x="157184" y="2736428"/>
            <a:ext cx="5545398" cy="2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Dépenses d’ordre : </a:t>
            </a:r>
            <a:r>
              <a:rPr lang="fr-FR" sz="2400" noProof="0" dirty="0" smtClean="0">
                <a:solidFill>
                  <a:prstClr val="white"/>
                </a:solidFill>
                <a:latin typeface="Calibri" panose="020F0502020204030204"/>
              </a:rPr>
              <a:t>2,9</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2" name="Rectangle 21"/>
          <p:cNvSpPr/>
          <p:nvPr/>
        </p:nvSpPr>
        <p:spPr>
          <a:xfrm>
            <a:off x="6135777" y="2709810"/>
            <a:ext cx="5872743" cy="3764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400" dirty="0">
                <a:solidFill>
                  <a:schemeClr val="tx1"/>
                </a:solidFill>
                <a:latin typeface="Calibri" panose="020F0502020204030204"/>
              </a:rPr>
              <a:t>Résultat antérieur </a:t>
            </a:r>
            <a:r>
              <a:rPr lang="fr-FR" sz="2400" dirty="0" smtClean="0">
                <a:solidFill>
                  <a:schemeClr val="tx1"/>
                </a:solidFill>
              </a:rPr>
              <a:t>: 2,3</a:t>
            </a:r>
            <a:r>
              <a:rPr kumimoji="0" lang="fr-FR" sz="2400" b="0" i="0" u="none" strike="noStrike" kern="1200" cap="none" spc="0" normalizeH="0" baseline="0" noProof="0" dirty="0" smtClean="0">
                <a:ln>
                  <a:noFill/>
                </a:ln>
                <a:solidFill>
                  <a:schemeClr val="tx1"/>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schemeClr val="tx1"/>
                </a:solidFill>
                <a:effectLst/>
                <a:uLnTx/>
                <a:uFillTx/>
                <a:latin typeface="Calibri" panose="020F0502020204030204"/>
                <a:ea typeface="+mn-ea"/>
                <a:cs typeface="+mn-cs"/>
              </a:rPr>
              <a:t>€</a:t>
            </a:r>
          </a:p>
        </p:txBody>
      </p:sp>
      <p:sp>
        <p:nvSpPr>
          <p:cNvPr id="28" name="ZoneTexte 27"/>
          <p:cNvSpPr txBox="1"/>
          <p:nvPr/>
        </p:nvSpPr>
        <p:spPr>
          <a:xfrm>
            <a:off x="374059" y="3069887"/>
            <a:ext cx="5879511" cy="830997"/>
          </a:xfrm>
          <a:prstGeom prst="rect">
            <a:avLst/>
          </a:prstGeom>
          <a:noFill/>
        </p:spPr>
        <p:txBody>
          <a:bodyPr wrap="square" rtlCol="0">
            <a:spAutoFit/>
          </a:bodyPr>
          <a:lstStyle/>
          <a:p>
            <a:r>
              <a:rPr lang="fr-FR" sz="2400" dirty="0" smtClean="0"/>
              <a:t>+</a:t>
            </a:r>
            <a:r>
              <a:rPr lang="fr-FR" sz="2000" dirty="0" smtClean="0"/>
              <a:t>2,6M</a:t>
            </a:r>
            <a:r>
              <a:rPr lang="fr-FR" sz="2000" dirty="0"/>
              <a:t>€ virement à la section d’investissement</a:t>
            </a:r>
          </a:p>
          <a:p>
            <a:endParaRPr lang="fr-FR" sz="2400" dirty="0"/>
          </a:p>
        </p:txBody>
      </p:sp>
      <p:sp>
        <p:nvSpPr>
          <p:cNvPr id="30" name="ZoneTexte 29"/>
          <p:cNvSpPr txBox="1"/>
          <p:nvPr/>
        </p:nvSpPr>
        <p:spPr>
          <a:xfrm>
            <a:off x="6135777" y="5734265"/>
            <a:ext cx="5879511" cy="830997"/>
          </a:xfrm>
          <a:prstGeom prst="rect">
            <a:avLst/>
          </a:prstGeom>
          <a:noFill/>
        </p:spPr>
        <p:txBody>
          <a:bodyPr wrap="square" rtlCol="0">
            <a:spAutoFit/>
          </a:bodyPr>
          <a:lstStyle/>
          <a:p>
            <a:r>
              <a:rPr lang="fr-FR" sz="2400" dirty="0" smtClean="0"/>
              <a:t>+</a:t>
            </a:r>
            <a:r>
              <a:rPr lang="fr-FR" sz="2000" dirty="0" smtClean="0"/>
              <a:t>2,6M</a:t>
            </a:r>
            <a:r>
              <a:rPr lang="fr-FR" sz="2000" dirty="0"/>
              <a:t>€ virement de la section de fonctionnement</a:t>
            </a:r>
          </a:p>
          <a:p>
            <a:endParaRPr lang="fr-FR" sz="2400" dirty="0"/>
          </a:p>
        </p:txBody>
      </p:sp>
      <p:sp>
        <p:nvSpPr>
          <p:cNvPr id="26" name="Rectangle 25">
            <a:extLst>
              <a:ext uri="{FF2B5EF4-FFF2-40B4-BE49-F238E27FC236}">
                <a16:creationId xmlns:a16="http://schemas.microsoft.com/office/drawing/2014/main" id="{CB3C60CF-BE22-40B1-9AEB-D43FB179B22B}"/>
              </a:ext>
            </a:extLst>
          </p:cNvPr>
          <p:cNvSpPr/>
          <p:nvPr/>
        </p:nvSpPr>
        <p:spPr>
          <a:xfrm>
            <a:off x="147146" y="5600961"/>
            <a:ext cx="5533381" cy="385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RAR:</a:t>
            </a:r>
            <a:r>
              <a:rPr lang="fr-FR" sz="2400" dirty="0" smtClean="0">
                <a:solidFill>
                  <a:prstClr val="white"/>
                </a:solidFill>
                <a:latin typeface="Calibri" panose="020F0502020204030204"/>
              </a:rPr>
              <a:t>0,4</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24" name="Image 23"/>
          <p:cNvPicPr>
            <a:picLocks noChangeAspect="1"/>
          </p:cNvPicPr>
          <p:nvPr/>
        </p:nvPicPr>
        <p:blipFill>
          <a:blip r:embed="rId5"/>
          <a:stretch>
            <a:fillRect/>
          </a:stretch>
        </p:blipFill>
        <p:spPr>
          <a:xfrm>
            <a:off x="10633782" y="177974"/>
            <a:ext cx="1290634" cy="1119884"/>
          </a:xfrm>
          <a:prstGeom prst="rect">
            <a:avLst/>
          </a:prstGeom>
        </p:spPr>
      </p:pic>
    </p:spTree>
    <p:extLst>
      <p:ext uri="{BB962C8B-B14F-4D97-AF65-F5344CB8AC3E}">
        <p14:creationId xmlns:p14="http://schemas.microsoft.com/office/powerpoint/2010/main" val="10539704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767084"/>
            <a:ext cx="10128315" cy="803919"/>
          </a:xfrm>
        </p:spPr>
        <p:txBody>
          <a:bodyPr>
            <a:normAutofit/>
          </a:bodyPr>
          <a:lstStyle/>
          <a:p>
            <a:pPr algn="ctr"/>
            <a:r>
              <a:rPr lang="fr-FR" sz="4900" b="1" dirty="0" smtClean="0">
                <a:solidFill>
                  <a:srgbClr val="0087B4"/>
                </a:solidFill>
                <a:latin typeface="Arial" charset="0"/>
                <a:ea typeface="Arial" charset="0"/>
                <a:cs typeface="Arial" charset="0"/>
              </a:rPr>
              <a:t>Conclusion</a:t>
            </a:r>
            <a:endParaRPr lang="fr-FR" sz="49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838200" y="1571003"/>
            <a:ext cx="11170298" cy="4605960"/>
          </a:xfrm>
        </p:spPr>
        <p:txBody>
          <a:bodyPr>
            <a:normAutofit/>
          </a:bodyPr>
          <a:lstStyle/>
          <a:p>
            <a:pPr marL="0" indent="0">
              <a:buNone/>
            </a:pPr>
            <a:r>
              <a:rPr lang="fr-FR" sz="3200" b="1" dirty="0" smtClean="0">
                <a:solidFill>
                  <a:srgbClr val="0087B4"/>
                </a:solidFill>
              </a:rPr>
              <a:t>Le </a:t>
            </a:r>
            <a:r>
              <a:rPr lang="fr-FR" sz="3200" b="1" dirty="0">
                <a:solidFill>
                  <a:srgbClr val="0087B4"/>
                </a:solidFill>
              </a:rPr>
              <a:t>fil rouge de notre </a:t>
            </a:r>
            <a:r>
              <a:rPr lang="fr-FR" sz="3200" b="1" dirty="0" smtClean="0">
                <a:solidFill>
                  <a:srgbClr val="0087B4"/>
                </a:solidFill>
              </a:rPr>
              <a:t>action:</a:t>
            </a:r>
          </a:p>
          <a:p>
            <a:pPr marL="0" indent="0">
              <a:buNone/>
            </a:pPr>
            <a:endParaRPr lang="fr-FR" sz="3200" b="1" dirty="0">
              <a:solidFill>
                <a:srgbClr val="0087B4"/>
              </a:solidFill>
            </a:endParaRPr>
          </a:p>
          <a:p>
            <a:pPr lvl="1" algn="just">
              <a:buClr>
                <a:schemeClr val="accent2"/>
              </a:buClr>
              <a:buFont typeface="Wingdings" panose="05000000000000000000" pitchFamily="2" charset="2"/>
              <a:buChar char="q"/>
            </a:pPr>
            <a:r>
              <a:rPr lang="fr-FR" sz="2800" dirty="0" smtClean="0">
                <a:solidFill>
                  <a:srgbClr val="0087B4"/>
                </a:solidFill>
              </a:rPr>
              <a:t>Poursuivre </a:t>
            </a:r>
            <a:r>
              <a:rPr lang="fr-FR" sz="2800" dirty="0">
                <a:solidFill>
                  <a:srgbClr val="0087B4"/>
                </a:solidFill>
              </a:rPr>
              <a:t>les efforts de maîtrise des dépenses de </a:t>
            </a:r>
            <a:r>
              <a:rPr lang="fr-FR" sz="2800" dirty="0" smtClean="0">
                <a:solidFill>
                  <a:srgbClr val="0087B4"/>
                </a:solidFill>
              </a:rPr>
              <a:t>fonctionnement;</a:t>
            </a:r>
          </a:p>
          <a:p>
            <a:pPr lvl="1" algn="just">
              <a:buClr>
                <a:schemeClr val="accent2"/>
              </a:buClr>
              <a:buFont typeface="Wingdings" panose="05000000000000000000" pitchFamily="2" charset="2"/>
              <a:buChar char="q"/>
            </a:pPr>
            <a:r>
              <a:rPr lang="fr-FR" sz="2800" dirty="0">
                <a:solidFill>
                  <a:srgbClr val="0087B4"/>
                </a:solidFill>
              </a:rPr>
              <a:t>Optimiser les recettes de fonctionnement sans faire peser sur </a:t>
            </a:r>
            <a:r>
              <a:rPr lang="fr-FR" sz="2800" dirty="0" smtClean="0">
                <a:solidFill>
                  <a:srgbClr val="0087B4"/>
                </a:solidFill>
              </a:rPr>
              <a:t>les ménages </a:t>
            </a:r>
            <a:r>
              <a:rPr lang="fr-FR" sz="2800" dirty="0">
                <a:solidFill>
                  <a:srgbClr val="0087B4"/>
                </a:solidFill>
              </a:rPr>
              <a:t>une fiscalité plus </a:t>
            </a:r>
            <a:r>
              <a:rPr lang="fr-FR" sz="2800" dirty="0" smtClean="0">
                <a:solidFill>
                  <a:srgbClr val="0087B4"/>
                </a:solidFill>
              </a:rPr>
              <a:t>forte;</a:t>
            </a:r>
            <a:endParaRPr lang="fr-FR" sz="2800" dirty="0">
              <a:solidFill>
                <a:srgbClr val="0087B4"/>
              </a:solidFill>
            </a:endParaRPr>
          </a:p>
          <a:p>
            <a:pPr lvl="1" algn="just">
              <a:buClr>
                <a:schemeClr val="accent2"/>
              </a:buClr>
              <a:buFont typeface="Wingdings" panose="05000000000000000000" pitchFamily="2" charset="2"/>
              <a:buChar char="q"/>
            </a:pPr>
            <a:r>
              <a:rPr lang="fr-FR" sz="2800" dirty="0" smtClean="0">
                <a:solidFill>
                  <a:srgbClr val="0087B4"/>
                </a:solidFill>
              </a:rPr>
              <a:t>Maintenir </a:t>
            </a:r>
            <a:r>
              <a:rPr lang="fr-FR" sz="2800" dirty="0">
                <a:solidFill>
                  <a:srgbClr val="0087B4"/>
                </a:solidFill>
              </a:rPr>
              <a:t>des services publics de qualité </a:t>
            </a:r>
            <a:r>
              <a:rPr lang="fr-FR" sz="2800" dirty="0" smtClean="0">
                <a:solidFill>
                  <a:srgbClr val="0087B4"/>
                </a:solidFill>
              </a:rPr>
              <a:t>;</a:t>
            </a:r>
          </a:p>
          <a:p>
            <a:pPr lvl="1" algn="just">
              <a:buClr>
                <a:schemeClr val="accent2"/>
              </a:buClr>
              <a:buFont typeface="Wingdings" panose="05000000000000000000" pitchFamily="2" charset="2"/>
              <a:buChar char="q"/>
            </a:pPr>
            <a:r>
              <a:rPr lang="fr-FR" sz="2800" dirty="0" smtClean="0">
                <a:solidFill>
                  <a:srgbClr val="0087B4"/>
                </a:solidFill>
              </a:rPr>
              <a:t>Doter </a:t>
            </a:r>
            <a:r>
              <a:rPr lang="fr-FR" sz="2800" dirty="0">
                <a:solidFill>
                  <a:srgbClr val="0087B4"/>
                </a:solidFill>
              </a:rPr>
              <a:t>la commune d’une capacité à investir grâce à ses fonds </a:t>
            </a:r>
            <a:r>
              <a:rPr lang="fr-FR" sz="2800" dirty="0" smtClean="0">
                <a:solidFill>
                  <a:srgbClr val="0087B4"/>
                </a:solidFill>
              </a:rPr>
              <a:t>propres;</a:t>
            </a:r>
          </a:p>
          <a:p>
            <a:pPr lvl="1" algn="just">
              <a:buClr>
                <a:schemeClr val="accent2"/>
              </a:buClr>
              <a:buFont typeface="Wingdings" panose="05000000000000000000" pitchFamily="2" charset="2"/>
              <a:buChar char="q"/>
            </a:pPr>
            <a:r>
              <a:rPr lang="fr-FR" sz="2800" dirty="0" smtClean="0">
                <a:solidFill>
                  <a:srgbClr val="0087B4"/>
                </a:solidFill>
              </a:rPr>
              <a:t>Limiter </a:t>
            </a:r>
            <a:r>
              <a:rPr lang="fr-FR" sz="2800" dirty="0">
                <a:solidFill>
                  <a:srgbClr val="0087B4"/>
                </a:solidFill>
              </a:rPr>
              <a:t>le recours à </a:t>
            </a:r>
            <a:r>
              <a:rPr lang="fr-FR" sz="2800" dirty="0" smtClean="0">
                <a:solidFill>
                  <a:srgbClr val="0087B4"/>
                </a:solidFill>
              </a:rPr>
              <a:t>l’emprunt;</a:t>
            </a:r>
          </a:p>
          <a:p>
            <a:pPr lvl="1" algn="just">
              <a:buClr>
                <a:schemeClr val="accent2"/>
              </a:buClr>
              <a:buFont typeface="Wingdings" panose="05000000000000000000" pitchFamily="2" charset="2"/>
              <a:buChar char="q"/>
            </a:pPr>
            <a:r>
              <a:rPr lang="fr-FR" sz="2800" dirty="0">
                <a:solidFill>
                  <a:srgbClr val="0087B4"/>
                </a:solidFill>
              </a:rPr>
              <a:t>Mettre en œuvre un plan d’investissement </a:t>
            </a:r>
            <a:r>
              <a:rPr lang="fr-FR" sz="2800" dirty="0" smtClean="0">
                <a:solidFill>
                  <a:srgbClr val="0087B4"/>
                </a:solidFill>
              </a:rPr>
              <a:t>visant </a:t>
            </a:r>
            <a:r>
              <a:rPr lang="fr-FR" sz="2800" dirty="0">
                <a:solidFill>
                  <a:srgbClr val="0087B4"/>
                </a:solidFill>
              </a:rPr>
              <a:t>à améliorer le cadre de vie des </a:t>
            </a:r>
            <a:r>
              <a:rPr lang="fr-FR" sz="2800" dirty="0" smtClean="0">
                <a:solidFill>
                  <a:srgbClr val="0087B4"/>
                </a:solidFill>
              </a:rPr>
              <a:t>Achérois. </a:t>
            </a:r>
            <a:endParaRPr lang="fr-FR" sz="2800" dirty="0">
              <a:solidFill>
                <a:srgbClr val="0087B4"/>
              </a:solidFill>
            </a:endParaRPr>
          </a:p>
          <a:p>
            <a:pPr lvl="1">
              <a:buClr>
                <a:schemeClr val="accent2"/>
              </a:buClr>
              <a:buFont typeface="Wingdings" panose="05000000000000000000" pitchFamily="2" charset="2"/>
              <a:buChar char="q"/>
            </a:pPr>
            <a:endParaRPr lang="fr-FR" sz="2800" dirty="0">
              <a:solidFill>
                <a:srgbClr val="0087B4"/>
              </a:solidFill>
            </a:endParaRPr>
          </a:p>
          <a:p>
            <a:endParaRPr lang="fr-FR" sz="2600"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Image 7"/>
          <p:cNvPicPr>
            <a:picLocks noChangeAspect="1"/>
          </p:cNvPicPr>
          <p:nvPr/>
        </p:nvPicPr>
        <p:blipFill>
          <a:blip r:embed="rId4"/>
          <a:stretch>
            <a:fillRect/>
          </a:stretch>
        </p:blipFill>
        <p:spPr>
          <a:xfrm>
            <a:off x="10633782" y="177974"/>
            <a:ext cx="1290634" cy="1119884"/>
          </a:xfrm>
          <a:prstGeom prst="rect">
            <a:avLst/>
          </a:prstGeom>
        </p:spPr>
      </p:pic>
    </p:spTree>
    <p:extLst>
      <p:ext uri="{BB962C8B-B14F-4D97-AF65-F5344CB8AC3E}">
        <p14:creationId xmlns:p14="http://schemas.microsoft.com/office/powerpoint/2010/main" val="2031530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0FA5-3AE7-4399-AC13-2C183C67F9C8}"/>
              </a:ext>
            </a:extLst>
          </p:cNvPr>
          <p:cNvSpPr>
            <a:spLocks noGrp="1"/>
          </p:cNvSpPr>
          <p:nvPr>
            <p:ph type="title"/>
          </p:nvPr>
        </p:nvSpPr>
        <p:spPr>
          <a:xfrm>
            <a:off x="947008" y="105940"/>
            <a:ext cx="10474036" cy="899010"/>
          </a:xfrm>
        </p:spPr>
        <p:txBody>
          <a:bodyPr>
            <a:noAutofit/>
          </a:bodyPr>
          <a:lstStyle/>
          <a:p>
            <a:pPr algn="ctr"/>
            <a:r>
              <a:rPr lang="fr-FR" sz="1800" b="1" dirty="0">
                <a:solidFill>
                  <a:srgbClr val="0087B4"/>
                </a:solidFill>
                <a:latin typeface="Arial" charset="0"/>
                <a:ea typeface="Arial" charset="0"/>
                <a:cs typeface="Arial" charset="0"/>
              </a:rPr>
              <a:t/>
            </a:r>
            <a:br>
              <a:rPr lang="fr-FR" sz="1800" b="1" dirty="0">
                <a:solidFill>
                  <a:srgbClr val="0087B4"/>
                </a:solidFill>
                <a:latin typeface="Arial" charset="0"/>
                <a:ea typeface="Arial" charset="0"/>
                <a:cs typeface="Arial" charset="0"/>
              </a:rPr>
            </a:br>
            <a:r>
              <a:rPr lang="fr-FR" sz="4000" b="1" dirty="0">
                <a:solidFill>
                  <a:srgbClr val="0087B4"/>
                </a:solidFill>
                <a:latin typeface="Arial" charset="0"/>
                <a:ea typeface="Arial" charset="0"/>
                <a:cs typeface="Arial" charset="0"/>
              </a:rPr>
              <a:t>CA </a:t>
            </a:r>
            <a:r>
              <a:rPr lang="fr-FR" sz="4000" b="1" dirty="0" smtClean="0">
                <a:solidFill>
                  <a:srgbClr val="0087B4"/>
                </a:solidFill>
                <a:latin typeface="Arial" charset="0"/>
                <a:ea typeface="Arial" charset="0"/>
                <a:cs typeface="Arial" charset="0"/>
              </a:rPr>
              <a:t>2023</a:t>
            </a:r>
            <a:r>
              <a:rPr lang="fr-FR" sz="4000" b="1" dirty="0">
                <a:solidFill>
                  <a:srgbClr val="0087B4"/>
                </a:solidFill>
                <a:latin typeface="Arial" charset="0"/>
                <a:ea typeface="Arial" charset="0"/>
                <a:cs typeface="Arial" charset="0"/>
              </a:rPr>
              <a:t/>
            </a:r>
            <a:br>
              <a:rPr lang="fr-FR" sz="4000" b="1" dirty="0">
                <a:solidFill>
                  <a:srgbClr val="0087B4"/>
                </a:solidFill>
                <a:latin typeface="Arial" charset="0"/>
                <a:ea typeface="Arial" charset="0"/>
                <a:cs typeface="Arial" charset="0"/>
              </a:rPr>
            </a:br>
            <a:endParaRPr lang="fr-FR" sz="1800" b="1" dirty="0">
              <a:solidFill>
                <a:srgbClr val="0087B4"/>
              </a:solidFill>
              <a:latin typeface="Arial" charset="0"/>
              <a:ea typeface="Arial" charset="0"/>
              <a:cs typeface="Arial" charset="0"/>
            </a:endParaRPr>
          </a:p>
        </p:txBody>
      </p:sp>
      <p:sp>
        <p:nvSpPr>
          <p:cNvPr id="4" name="Espace réservé du numéro de diapositive 3">
            <a:extLst>
              <a:ext uri="{FF2B5EF4-FFF2-40B4-BE49-F238E27FC236}">
                <a16:creationId xmlns:a16="http://schemas.microsoft.com/office/drawing/2014/main" id="{67E8BCB9-65A4-45AC-B49F-7A17D169A638}"/>
              </a:ext>
            </a:extLst>
          </p:cNvPr>
          <p:cNvSpPr>
            <a:spLocks noGrp="1"/>
          </p:cNvSpPr>
          <p:nvPr>
            <p:ph type="sldNum" sz="quarter" idx="12"/>
          </p:nvPr>
        </p:nvSpPr>
        <p:spPr>
          <a:xfrm>
            <a:off x="8610600" y="64624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FBB22-FA48-4F44-9348-333B5DD576C3}"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92324" y="1917844"/>
            <a:ext cx="5523106" cy="74448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Dépenses réelles </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sz="2400" dirty="0" smtClean="0">
                <a:solidFill>
                  <a:prstClr val="white"/>
                </a:solidFill>
                <a:latin typeface="Calibri" panose="020F0502020204030204"/>
              </a:rPr>
              <a:t>29,8</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9" name="Rectangle 8"/>
          <p:cNvSpPr/>
          <p:nvPr/>
        </p:nvSpPr>
        <p:spPr>
          <a:xfrm>
            <a:off x="6158069" y="2605648"/>
            <a:ext cx="5872743" cy="427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smtClean="0">
                <a:solidFill>
                  <a:prstClr val="white"/>
                </a:solidFill>
                <a:latin typeface="Calibri" panose="020F0502020204030204"/>
              </a:rPr>
              <a:t>Recettes d’ordre</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2,6 </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M€</a:t>
            </a:r>
          </a:p>
        </p:txBody>
      </p:sp>
      <p:sp>
        <p:nvSpPr>
          <p:cNvPr id="11" name="Rectangle 10"/>
          <p:cNvSpPr/>
          <p:nvPr/>
        </p:nvSpPr>
        <p:spPr>
          <a:xfrm>
            <a:off x="6145577" y="1938200"/>
            <a:ext cx="5885235" cy="60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Recettes réelles </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35,1 </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M€</a:t>
            </a:r>
          </a:p>
        </p:txBody>
      </p:sp>
      <p:sp>
        <p:nvSpPr>
          <p:cNvPr id="12" name="Rectangle 11"/>
          <p:cNvSpPr/>
          <p:nvPr/>
        </p:nvSpPr>
        <p:spPr>
          <a:xfrm>
            <a:off x="6145574" y="4862934"/>
            <a:ext cx="5859297" cy="450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smtClean="0">
                <a:solidFill>
                  <a:prstClr val="white"/>
                </a:solidFill>
                <a:latin typeface="Calibri" panose="020F0502020204030204"/>
              </a:rPr>
              <a:t>Recettes d’ordre</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12,8M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3" name="Rectangle 12"/>
          <p:cNvSpPr/>
          <p:nvPr/>
        </p:nvSpPr>
        <p:spPr>
          <a:xfrm>
            <a:off x="192324" y="4092092"/>
            <a:ext cx="5503066" cy="112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prstClr val="white"/>
                </a:solidFill>
                <a:latin typeface="Calibri" panose="020F0502020204030204"/>
              </a:rPr>
              <a:t>Dépenses réelles: </a:t>
            </a:r>
            <a:r>
              <a:rPr lang="fr-FR" sz="2400" dirty="0" smtClean="0">
                <a:solidFill>
                  <a:prstClr val="white"/>
                </a:solidFill>
                <a:latin typeface="Calibri" panose="020F0502020204030204"/>
              </a:rPr>
              <a:t>11,7M</a:t>
            </a:r>
            <a:r>
              <a:rPr lang="fr-FR" sz="2400" dirty="0">
                <a:solidFill>
                  <a:prstClr val="white"/>
                </a:solidFill>
                <a:latin typeface="Calibri" panose="020F0502020204030204"/>
              </a:rPr>
              <a:t>€</a:t>
            </a:r>
          </a:p>
        </p:txBody>
      </p:sp>
      <p:sp>
        <p:nvSpPr>
          <p:cNvPr id="14" name="Rectangle 13"/>
          <p:cNvSpPr/>
          <p:nvPr/>
        </p:nvSpPr>
        <p:spPr>
          <a:xfrm>
            <a:off x="162009" y="5281493"/>
            <a:ext cx="5533381" cy="708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Dépenses d’ordre:</a:t>
            </a:r>
            <a:r>
              <a:rPr lang="fr-FR" sz="2400" dirty="0" smtClean="0">
                <a:solidFill>
                  <a:prstClr val="white"/>
                </a:solidFill>
                <a:latin typeface="Calibri" panose="020F0502020204030204"/>
              </a:rPr>
              <a:t>8,3</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7" name="Moins 6"/>
          <p:cNvSpPr/>
          <p:nvPr/>
        </p:nvSpPr>
        <p:spPr>
          <a:xfrm rot="5400000">
            <a:off x="4697538" y="2463346"/>
            <a:ext cx="2312831" cy="660144"/>
          </a:xfrm>
          <a:prstGeom prst="mathMinus">
            <a:avLst>
              <a:gd name="adj1" fmla="val 23521"/>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Moins 14"/>
          <p:cNvSpPr/>
          <p:nvPr/>
        </p:nvSpPr>
        <p:spPr>
          <a:xfrm rot="5400000">
            <a:off x="4580359" y="4836586"/>
            <a:ext cx="2601796" cy="432366"/>
          </a:xfrm>
          <a:prstGeom prst="mathMinus">
            <a:avLst>
              <a:gd name="adj1" fmla="val 35199"/>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itre 1">
            <a:extLst>
              <a:ext uri="{FF2B5EF4-FFF2-40B4-BE49-F238E27FC236}">
                <a16:creationId xmlns:a16="http://schemas.microsoft.com/office/drawing/2014/main" id="{C02C39CD-DCFD-4429-9F49-92C9926A175C}"/>
              </a:ext>
            </a:extLst>
          </p:cNvPr>
          <p:cNvSpPr txBox="1">
            <a:spLocks/>
          </p:cNvSpPr>
          <p:nvPr/>
        </p:nvSpPr>
        <p:spPr>
          <a:xfrm>
            <a:off x="753608" y="1026225"/>
            <a:ext cx="10255297" cy="529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0"/>
              </a:spcAft>
              <a:buClrTx/>
              <a:buSzTx/>
              <a:tabLst/>
              <a:defRPr/>
            </a:pPr>
            <a:r>
              <a:rPr lang="fr-FR" sz="3600" b="1" dirty="0" smtClean="0">
                <a:solidFill>
                  <a:srgbClr val="0087B4"/>
                </a:solidFill>
                <a:latin typeface="Arial" charset="0"/>
                <a:ea typeface="Arial" charset="0"/>
                <a:cs typeface="Arial" charset="0"/>
              </a:rPr>
              <a:t>Section de Fonctionnement</a:t>
            </a:r>
            <a:endParaRPr lang="fr-FR" sz="3600" b="1" dirty="0">
              <a:solidFill>
                <a:srgbClr val="0087B4"/>
              </a:solidFill>
              <a:latin typeface="Arial" charset="0"/>
              <a:ea typeface="Arial" charset="0"/>
              <a:cs typeface="Arial" charset="0"/>
            </a:endParaRPr>
          </a:p>
        </p:txBody>
      </p:sp>
      <p:sp>
        <p:nvSpPr>
          <p:cNvPr id="19" name="Titre 1">
            <a:extLst>
              <a:ext uri="{FF2B5EF4-FFF2-40B4-BE49-F238E27FC236}">
                <a16:creationId xmlns:a16="http://schemas.microsoft.com/office/drawing/2014/main" id="{9688628F-54CA-48C9-BF12-7B560D8E769D}"/>
              </a:ext>
            </a:extLst>
          </p:cNvPr>
          <p:cNvSpPr txBox="1">
            <a:spLocks/>
          </p:cNvSpPr>
          <p:nvPr/>
        </p:nvSpPr>
        <p:spPr>
          <a:xfrm>
            <a:off x="684089" y="3677395"/>
            <a:ext cx="10515600" cy="4712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0"/>
              </a:spcAft>
              <a:buClrTx/>
              <a:buSzTx/>
              <a:tabLst/>
              <a:defRPr/>
            </a:pPr>
            <a:r>
              <a:rPr lang="fr-FR" sz="3200" b="1" dirty="0" smtClean="0">
                <a:solidFill>
                  <a:srgbClr val="0087B4"/>
                </a:solidFill>
                <a:latin typeface="Arial" charset="0"/>
                <a:ea typeface="Arial" charset="0"/>
                <a:cs typeface="Arial" charset="0"/>
              </a:rPr>
              <a:t>Section d’investissement</a:t>
            </a:r>
            <a:endParaRPr lang="fr-FR" sz="3200" b="1" dirty="0">
              <a:solidFill>
                <a:srgbClr val="0087B4"/>
              </a:solidFill>
              <a:latin typeface="Arial" charset="0"/>
              <a:ea typeface="Arial" charset="0"/>
              <a:cs typeface="Arial" charset="0"/>
            </a:endParaRPr>
          </a:p>
        </p:txBody>
      </p:sp>
      <p:sp>
        <p:nvSpPr>
          <p:cNvPr id="25" name="Rectangle 24"/>
          <p:cNvSpPr/>
          <p:nvPr/>
        </p:nvSpPr>
        <p:spPr>
          <a:xfrm>
            <a:off x="6145574" y="4096501"/>
            <a:ext cx="5885238" cy="712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smtClean="0">
                <a:solidFill>
                  <a:prstClr val="white"/>
                </a:solidFill>
                <a:latin typeface="Calibri" panose="020F0502020204030204"/>
              </a:rPr>
              <a:t>Recettes réelles</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:6,1M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1" name="Rectangle 20"/>
          <p:cNvSpPr/>
          <p:nvPr/>
        </p:nvSpPr>
        <p:spPr>
          <a:xfrm>
            <a:off x="192324" y="2698324"/>
            <a:ext cx="5523106" cy="620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Dépenses d’ordre </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7,2M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2" name="Rectangle 21"/>
          <p:cNvSpPr/>
          <p:nvPr/>
        </p:nvSpPr>
        <p:spPr>
          <a:xfrm>
            <a:off x="6176149" y="3086122"/>
            <a:ext cx="5872743" cy="590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2400" dirty="0" smtClean="0">
                <a:solidFill>
                  <a:prstClr val="white"/>
                </a:solidFill>
                <a:latin typeface="Calibri" panose="020F0502020204030204"/>
              </a:rPr>
              <a:t>Résultat antérieur</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lang="fr-FR" sz="2400" dirty="0">
                <a:solidFill>
                  <a:prstClr val="white"/>
                </a:solidFill>
              </a:rPr>
              <a:t>: </a:t>
            </a:r>
            <a:r>
              <a:rPr lang="fr-FR" sz="2400" dirty="0" smtClean="0">
                <a:solidFill>
                  <a:prstClr val="white"/>
                </a:solidFill>
              </a:rPr>
              <a:t>1,9</a:t>
            </a:r>
            <a:r>
              <a:rPr kumimoji="0" lang="fr-FR" sz="2400" b="0" i="0" u="none" strike="noStrike" kern="1200" cap="none" spc="0" normalizeH="0" baseline="0" noProof="0" dirty="0" smtClean="0">
                <a:ln>
                  <a:noFill/>
                </a:ln>
                <a:solidFill>
                  <a:prstClr val="white"/>
                </a:solidFill>
                <a:effectLst/>
                <a:uLnTx/>
                <a:uFillTx/>
                <a:latin typeface="Calibri" panose="020F0502020204030204"/>
                <a:ea typeface="+mn-ea"/>
                <a:cs typeface="+mn-cs"/>
              </a:rPr>
              <a:t>M</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3" name="Rectangle 22"/>
          <p:cNvSpPr/>
          <p:nvPr/>
        </p:nvSpPr>
        <p:spPr>
          <a:xfrm>
            <a:off x="6158069" y="5367492"/>
            <a:ext cx="5859294" cy="400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smtClean="0">
                <a:solidFill>
                  <a:prstClr val="white"/>
                </a:solidFill>
                <a:latin typeface="Calibri" panose="020F0502020204030204"/>
              </a:rPr>
              <a:t>Excédent antérieur:1M€</a:t>
            </a: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Connecteur droit avec flèche 5"/>
          <p:cNvCxnSpPr/>
          <p:nvPr/>
        </p:nvCxnSpPr>
        <p:spPr>
          <a:xfrm>
            <a:off x="5665074" y="2866443"/>
            <a:ext cx="0" cy="337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79531" y="3318927"/>
            <a:ext cx="5456863" cy="830997"/>
          </a:xfrm>
          <a:prstGeom prst="rect">
            <a:avLst/>
          </a:prstGeom>
          <a:noFill/>
        </p:spPr>
        <p:txBody>
          <a:bodyPr wrap="square" rtlCol="0">
            <a:spAutoFit/>
          </a:bodyPr>
          <a:lstStyle/>
          <a:p>
            <a:r>
              <a:rPr lang="fr-FR" sz="2400" dirty="0" smtClean="0"/>
              <a:t>+2,6 M€ d’excédent de fonctionnement</a:t>
            </a:r>
          </a:p>
          <a:p>
            <a:endParaRPr lang="fr-FR" sz="2400" dirty="0"/>
          </a:p>
        </p:txBody>
      </p:sp>
      <p:cxnSp>
        <p:nvCxnSpPr>
          <p:cNvPr id="26" name="Connecteur droit avec flèche 25"/>
          <p:cNvCxnSpPr/>
          <p:nvPr/>
        </p:nvCxnSpPr>
        <p:spPr>
          <a:xfrm>
            <a:off x="280859" y="5634442"/>
            <a:ext cx="0" cy="41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6184026" y="5777412"/>
            <a:ext cx="5833337" cy="461665"/>
          </a:xfrm>
          <a:prstGeom prst="rect">
            <a:avLst/>
          </a:prstGeom>
          <a:noFill/>
        </p:spPr>
        <p:txBody>
          <a:bodyPr wrap="square" rtlCol="0">
            <a:spAutoFit/>
          </a:bodyPr>
          <a:lstStyle/>
          <a:p>
            <a:r>
              <a:rPr lang="fr-FR" sz="2400" dirty="0"/>
              <a:t>-</a:t>
            </a:r>
            <a:r>
              <a:rPr lang="fr-FR" sz="2400" dirty="0" smtClean="0"/>
              <a:t>14K€ de déficit d’investissement</a:t>
            </a:r>
            <a:endParaRPr lang="fr-FR" sz="2400" dirty="0"/>
          </a:p>
        </p:txBody>
      </p:sp>
      <p:pic>
        <p:nvPicPr>
          <p:cNvPr id="24" name="Image 23"/>
          <p:cNvPicPr>
            <a:picLocks noChangeAspect="1"/>
          </p:cNvPicPr>
          <p:nvPr/>
        </p:nvPicPr>
        <p:blipFill>
          <a:blip r:embed="rId5"/>
          <a:stretch>
            <a:fillRect/>
          </a:stretch>
        </p:blipFill>
        <p:spPr>
          <a:xfrm>
            <a:off x="10484034" y="105941"/>
            <a:ext cx="1469962" cy="1200208"/>
          </a:xfrm>
          <a:prstGeom prst="rect">
            <a:avLst/>
          </a:prstGeom>
        </p:spPr>
      </p:pic>
    </p:spTree>
    <p:extLst>
      <p:ext uri="{BB962C8B-B14F-4D97-AF65-F5344CB8AC3E}">
        <p14:creationId xmlns:p14="http://schemas.microsoft.com/office/powerpoint/2010/main" val="3433177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0FA5-3AE7-4399-AC13-2C183C67F9C8}"/>
              </a:ext>
            </a:extLst>
          </p:cNvPr>
          <p:cNvSpPr>
            <a:spLocks noGrp="1"/>
          </p:cNvSpPr>
          <p:nvPr>
            <p:ph type="title"/>
          </p:nvPr>
        </p:nvSpPr>
        <p:spPr>
          <a:xfrm>
            <a:off x="961679" y="186787"/>
            <a:ext cx="10474036" cy="899010"/>
          </a:xfrm>
        </p:spPr>
        <p:txBody>
          <a:bodyPr>
            <a:noAutofit/>
          </a:bodyPr>
          <a:lstStyle/>
          <a:p>
            <a:pPr algn="ctr"/>
            <a:r>
              <a:rPr lang="fr-FR" sz="1800" b="1" dirty="0">
                <a:solidFill>
                  <a:srgbClr val="0087B4"/>
                </a:solidFill>
                <a:latin typeface="Arial" charset="0"/>
                <a:ea typeface="Arial" charset="0"/>
                <a:cs typeface="Arial" charset="0"/>
              </a:rPr>
              <a:t/>
            </a:r>
            <a:br>
              <a:rPr lang="fr-FR" sz="1800" b="1" dirty="0">
                <a:solidFill>
                  <a:srgbClr val="0087B4"/>
                </a:solidFill>
                <a:latin typeface="Arial" charset="0"/>
                <a:ea typeface="Arial" charset="0"/>
                <a:cs typeface="Arial" charset="0"/>
              </a:rPr>
            </a:br>
            <a:r>
              <a:rPr lang="fr-FR" sz="3000" b="1" dirty="0" smtClean="0">
                <a:solidFill>
                  <a:srgbClr val="0087B4"/>
                </a:solidFill>
                <a:latin typeface="Arial" charset="0"/>
                <a:ea typeface="Arial" charset="0"/>
                <a:cs typeface="Arial" charset="0"/>
              </a:rPr>
              <a:t>Un effort soutenu de maîtrise des dépenses de fonctionnement</a:t>
            </a:r>
            <a:r>
              <a:rPr lang="fr-FR" sz="4000" b="1" dirty="0">
                <a:solidFill>
                  <a:srgbClr val="0087B4"/>
                </a:solidFill>
                <a:latin typeface="Arial" charset="0"/>
                <a:ea typeface="Arial" charset="0"/>
                <a:cs typeface="Arial" charset="0"/>
              </a:rPr>
              <a:t/>
            </a:r>
            <a:br>
              <a:rPr lang="fr-FR" sz="4000" b="1" dirty="0">
                <a:solidFill>
                  <a:srgbClr val="0087B4"/>
                </a:solidFill>
                <a:latin typeface="Arial" charset="0"/>
                <a:ea typeface="Arial" charset="0"/>
                <a:cs typeface="Arial" charset="0"/>
              </a:rPr>
            </a:br>
            <a:endParaRPr lang="fr-FR" sz="1800" b="1" dirty="0">
              <a:solidFill>
                <a:srgbClr val="0087B4"/>
              </a:solidFill>
              <a:latin typeface="Arial" charset="0"/>
              <a:ea typeface="Arial" charset="0"/>
              <a:cs typeface="Arial" charset="0"/>
            </a:endParaRPr>
          </a:p>
        </p:txBody>
      </p:sp>
      <p:sp>
        <p:nvSpPr>
          <p:cNvPr id="4" name="Espace réservé du numéro de diapositive 3">
            <a:extLst>
              <a:ext uri="{FF2B5EF4-FFF2-40B4-BE49-F238E27FC236}">
                <a16:creationId xmlns:a16="http://schemas.microsoft.com/office/drawing/2014/main" id="{67E8BCB9-65A4-45AC-B49F-7A17D169A638}"/>
              </a:ext>
            </a:extLst>
          </p:cNvPr>
          <p:cNvSpPr>
            <a:spLocks noGrp="1"/>
          </p:cNvSpPr>
          <p:nvPr>
            <p:ph type="sldNum" sz="quarter" idx="12"/>
          </p:nvPr>
        </p:nvSpPr>
        <p:spPr>
          <a:xfrm>
            <a:off x="8610600" y="64624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FBB22-FA48-4F44-9348-333B5DD576C3}"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Graphique 4"/>
          <p:cNvGraphicFramePr>
            <a:graphicFrameLocks/>
          </p:cNvGraphicFramePr>
          <p:nvPr>
            <p:extLst>
              <p:ext uri="{D42A27DB-BD31-4B8C-83A1-F6EECF244321}">
                <p14:modId xmlns:p14="http://schemas.microsoft.com/office/powerpoint/2010/main" val="180204348"/>
              </p:ext>
            </p:extLst>
          </p:nvPr>
        </p:nvGraphicFramePr>
        <p:xfrm>
          <a:off x="1223010" y="932571"/>
          <a:ext cx="10492680" cy="4235946"/>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age 5"/>
          <p:cNvPicPr>
            <a:picLocks noChangeAspect="1"/>
          </p:cNvPicPr>
          <p:nvPr/>
        </p:nvPicPr>
        <p:blipFill>
          <a:blip r:embed="rId5"/>
          <a:stretch>
            <a:fillRect/>
          </a:stretch>
        </p:blipFill>
        <p:spPr>
          <a:xfrm>
            <a:off x="10961370" y="105941"/>
            <a:ext cx="1108710" cy="1050774"/>
          </a:xfrm>
          <a:prstGeom prst="rect">
            <a:avLst/>
          </a:prstGeom>
        </p:spPr>
      </p:pic>
      <p:pic>
        <p:nvPicPr>
          <p:cNvPr id="7" name="chart"/>
          <p:cNvPicPr>
            <a:picLocks noChangeAspect="1"/>
          </p:cNvPicPr>
          <p:nvPr/>
        </p:nvPicPr>
        <p:blipFill>
          <a:blip r:embed="rId6"/>
          <a:stretch>
            <a:fillRect/>
          </a:stretch>
        </p:blipFill>
        <p:spPr>
          <a:xfrm>
            <a:off x="1013440" y="5369433"/>
            <a:ext cx="1209844" cy="759714"/>
          </a:xfrm>
          <a:prstGeom prst="rect">
            <a:avLst/>
          </a:prstGeom>
        </p:spPr>
      </p:pic>
      <p:sp>
        <p:nvSpPr>
          <p:cNvPr id="8" name="ZoneTexte 1"/>
          <p:cNvSpPr txBox="1"/>
          <p:nvPr/>
        </p:nvSpPr>
        <p:spPr>
          <a:xfrm>
            <a:off x="2421254" y="5474970"/>
            <a:ext cx="9423995" cy="68102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1" i="1" dirty="0">
                <a:solidFill>
                  <a:srgbClr val="0087B4"/>
                </a:solidFill>
                <a:latin typeface="Arial" charset="0"/>
                <a:ea typeface="Arial" charset="0"/>
                <a:cs typeface="Arial" charset="0"/>
              </a:rPr>
              <a:t>Les dépenses de gestion progressent de 5% entre 2022 et 2023 malgré la hausse de 105% des dépenses d’énergie, l’application des mesures gouvernementales ayant pour conséquence d’augmenter la masse salariale (+769K€) et </a:t>
            </a:r>
            <a:r>
              <a:rPr lang="fr-FR" sz="1600" b="1" i="1" dirty="0" smtClean="0">
                <a:solidFill>
                  <a:srgbClr val="0087B4"/>
                </a:solidFill>
                <a:latin typeface="Arial" charset="0"/>
                <a:ea typeface="Arial" charset="0"/>
                <a:cs typeface="Arial" charset="0"/>
              </a:rPr>
              <a:t>l’inflation. </a:t>
            </a:r>
            <a:endParaRPr lang="fr-FR" sz="1600" b="1" i="1" dirty="0">
              <a:solidFill>
                <a:srgbClr val="0087B4"/>
              </a:solidFill>
              <a:latin typeface="Arial" charset="0"/>
              <a:ea typeface="Arial" charset="0"/>
              <a:cs typeface="Arial" charset="0"/>
            </a:endParaRPr>
          </a:p>
        </p:txBody>
      </p:sp>
    </p:spTree>
    <p:extLst>
      <p:ext uri="{BB962C8B-B14F-4D97-AF65-F5344CB8AC3E}">
        <p14:creationId xmlns:p14="http://schemas.microsoft.com/office/powerpoint/2010/main" val="14864701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4"/>
          <a:stretch>
            <a:fillRect/>
          </a:stretch>
        </p:blipFill>
        <p:spPr>
          <a:xfrm>
            <a:off x="10761806" y="105941"/>
            <a:ext cx="1331134" cy="1155026"/>
          </a:xfrm>
          <a:prstGeom prst="rect">
            <a:avLst/>
          </a:prstGeom>
        </p:spPr>
      </p:pic>
      <p:sp>
        <p:nvSpPr>
          <p:cNvPr id="2" name="Titre 1">
            <a:extLst>
              <a:ext uri="{FF2B5EF4-FFF2-40B4-BE49-F238E27FC236}">
                <a16:creationId xmlns:a16="http://schemas.microsoft.com/office/drawing/2014/main" id="{AAA50FA5-3AE7-4399-AC13-2C183C67F9C8}"/>
              </a:ext>
            </a:extLst>
          </p:cNvPr>
          <p:cNvSpPr>
            <a:spLocks noGrp="1"/>
          </p:cNvSpPr>
          <p:nvPr>
            <p:ph type="title"/>
          </p:nvPr>
        </p:nvSpPr>
        <p:spPr>
          <a:xfrm>
            <a:off x="971357" y="142754"/>
            <a:ext cx="10474036" cy="899010"/>
          </a:xfrm>
        </p:spPr>
        <p:txBody>
          <a:bodyPr>
            <a:noAutofit/>
          </a:bodyPr>
          <a:lstStyle/>
          <a:p>
            <a:pPr algn="ctr"/>
            <a:r>
              <a:rPr lang="fr-FR" sz="3200" b="1" dirty="0">
                <a:solidFill>
                  <a:srgbClr val="0087B4"/>
                </a:solidFill>
                <a:latin typeface="Arial" charset="0"/>
                <a:ea typeface="Arial" charset="0"/>
                <a:cs typeface="Arial" charset="0"/>
              </a:rPr>
              <a:t/>
            </a:r>
            <a:br>
              <a:rPr lang="fr-FR" sz="3200" b="1" dirty="0">
                <a:solidFill>
                  <a:srgbClr val="0087B4"/>
                </a:solidFill>
                <a:latin typeface="Arial" charset="0"/>
                <a:ea typeface="Arial" charset="0"/>
                <a:cs typeface="Arial" charset="0"/>
              </a:rPr>
            </a:br>
            <a:r>
              <a:rPr lang="fr-FR" sz="3000" b="1" dirty="0" smtClean="0">
                <a:solidFill>
                  <a:srgbClr val="0087B4"/>
                </a:solidFill>
                <a:latin typeface="Arial" charset="0"/>
                <a:ea typeface="Arial" charset="0"/>
                <a:cs typeface="Arial" charset="0"/>
              </a:rPr>
              <a:t>Des recettes de fonctionnement en progression </a:t>
            </a:r>
            <a:br>
              <a:rPr lang="fr-FR" sz="3000" b="1" dirty="0" smtClean="0">
                <a:solidFill>
                  <a:srgbClr val="0087B4"/>
                </a:solidFill>
                <a:latin typeface="Arial" charset="0"/>
                <a:ea typeface="Arial" charset="0"/>
                <a:cs typeface="Arial" charset="0"/>
              </a:rPr>
            </a:br>
            <a:r>
              <a:rPr lang="fr-FR" sz="3000" b="1" dirty="0" smtClean="0">
                <a:solidFill>
                  <a:srgbClr val="0087B4"/>
                </a:solidFill>
                <a:latin typeface="Arial" charset="0"/>
                <a:ea typeface="Arial" charset="0"/>
                <a:cs typeface="Arial" charset="0"/>
              </a:rPr>
              <a:t>par rapport à 2022</a:t>
            </a:r>
            <a:r>
              <a:rPr lang="fr-FR" sz="3200" b="1" dirty="0">
                <a:solidFill>
                  <a:srgbClr val="0087B4"/>
                </a:solidFill>
                <a:latin typeface="Arial" charset="0"/>
                <a:ea typeface="Arial" charset="0"/>
                <a:cs typeface="Arial" charset="0"/>
              </a:rPr>
              <a:t/>
            </a:r>
            <a:br>
              <a:rPr lang="fr-FR" sz="3200" b="1" dirty="0">
                <a:solidFill>
                  <a:srgbClr val="0087B4"/>
                </a:solidFill>
                <a:latin typeface="Arial" charset="0"/>
                <a:ea typeface="Arial" charset="0"/>
                <a:cs typeface="Arial" charset="0"/>
              </a:rPr>
            </a:br>
            <a:endParaRPr lang="fr-FR" sz="3200" b="1" dirty="0">
              <a:solidFill>
                <a:srgbClr val="0087B4"/>
              </a:solidFill>
              <a:latin typeface="Arial" charset="0"/>
              <a:ea typeface="Arial" charset="0"/>
              <a:cs typeface="Arial" charset="0"/>
            </a:endParaRPr>
          </a:p>
        </p:txBody>
      </p:sp>
      <p:sp>
        <p:nvSpPr>
          <p:cNvPr id="4" name="Espace réservé du numéro de diapositive 3">
            <a:extLst>
              <a:ext uri="{FF2B5EF4-FFF2-40B4-BE49-F238E27FC236}">
                <a16:creationId xmlns:a16="http://schemas.microsoft.com/office/drawing/2014/main" id="{67E8BCB9-65A4-45AC-B49F-7A17D169A638}"/>
              </a:ext>
            </a:extLst>
          </p:cNvPr>
          <p:cNvSpPr>
            <a:spLocks noGrp="1"/>
          </p:cNvSpPr>
          <p:nvPr>
            <p:ph type="sldNum" sz="quarter" idx="12"/>
          </p:nvPr>
        </p:nvSpPr>
        <p:spPr>
          <a:xfrm>
            <a:off x="8610600" y="64624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FBB22-FA48-4F44-9348-333B5DD576C3}"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Graphique 6"/>
          <p:cNvGraphicFramePr>
            <a:graphicFrameLocks/>
          </p:cNvGraphicFramePr>
          <p:nvPr>
            <p:extLst>
              <p:ext uri="{D42A27DB-BD31-4B8C-83A1-F6EECF244321}">
                <p14:modId xmlns:p14="http://schemas.microsoft.com/office/powerpoint/2010/main" val="2822266185"/>
              </p:ext>
            </p:extLst>
          </p:nvPr>
        </p:nvGraphicFramePr>
        <p:xfrm>
          <a:off x="1348739" y="1260966"/>
          <a:ext cx="10096653" cy="4020961"/>
        </p:xfrm>
        <a:graphic>
          <a:graphicData uri="http://schemas.openxmlformats.org/drawingml/2006/chart">
            <c:chart xmlns:c="http://schemas.openxmlformats.org/drawingml/2006/chart" xmlns:r="http://schemas.openxmlformats.org/officeDocument/2006/relationships" r:id="rId5"/>
          </a:graphicData>
        </a:graphic>
      </p:graphicFrame>
      <p:pic>
        <p:nvPicPr>
          <p:cNvPr id="9" name="chart"/>
          <p:cNvPicPr>
            <a:picLocks noChangeAspect="1"/>
          </p:cNvPicPr>
          <p:nvPr/>
        </p:nvPicPr>
        <p:blipFill>
          <a:blip r:embed="rId6"/>
          <a:stretch>
            <a:fillRect/>
          </a:stretch>
        </p:blipFill>
        <p:spPr>
          <a:xfrm>
            <a:off x="876280" y="5495163"/>
            <a:ext cx="1209844" cy="759714"/>
          </a:xfrm>
          <a:prstGeom prst="rect">
            <a:avLst/>
          </a:prstGeom>
        </p:spPr>
      </p:pic>
      <p:sp>
        <p:nvSpPr>
          <p:cNvPr id="10" name="ZoneTexte 1"/>
          <p:cNvSpPr txBox="1"/>
          <p:nvPr/>
        </p:nvSpPr>
        <p:spPr>
          <a:xfrm>
            <a:off x="2086124" y="5616314"/>
            <a:ext cx="9423995" cy="68102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b="1" i="1" dirty="0">
                <a:solidFill>
                  <a:srgbClr val="0087B4"/>
                </a:solidFill>
                <a:latin typeface="Arial" charset="0"/>
                <a:ea typeface="Arial" charset="0"/>
                <a:cs typeface="Arial" charset="0"/>
              </a:rPr>
              <a:t>Les recettes de gestion de fonctionnement progressent de 5,4% entre 2022 et 2023 du fait de la hausse du produit fiscal (+1,2M d’euros) et des </a:t>
            </a:r>
            <a:r>
              <a:rPr lang="fr-FR" sz="1600" b="1" i="1" dirty="0" smtClean="0">
                <a:solidFill>
                  <a:srgbClr val="0087B4"/>
                </a:solidFill>
                <a:latin typeface="Arial" charset="0"/>
                <a:ea typeface="Arial" charset="0"/>
                <a:cs typeface="Arial" charset="0"/>
              </a:rPr>
              <a:t>participations </a:t>
            </a:r>
            <a:r>
              <a:rPr lang="fr-FR" sz="1600" b="1" i="1" dirty="0">
                <a:solidFill>
                  <a:srgbClr val="0087B4"/>
                </a:solidFill>
                <a:latin typeface="Arial" charset="0"/>
                <a:ea typeface="Arial" charset="0"/>
                <a:cs typeface="Arial" charset="0"/>
              </a:rPr>
              <a:t>de la CAF. </a:t>
            </a:r>
          </a:p>
        </p:txBody>
      </p:sp>
      <p:sp>
        <p:nvSpPr>
          <p:cNvPr id="3" name="ZoneTexte 2"/>
          <p:cNvSpPr txBox="1"/>
          <p:nvPr/>
        </p:nvSpPr>
        <p:spPr>
          <a:xfrm>
            <a:off x="4880057" y="976041"/>
            <a:ext cx="4115087" cy="400110"/>
          </a:xfrm>
          <a:prstGeom prst="rect">
            <a:avLst/>
          </a:prstGeom>
          <a:noFill/>
        </p:spPr>
        <p:txBody>
          <a:bodyPr wrap="square" rtlCol="0">
            <a:spAutoFit/>
          </a:bodyPr>
          <a:lstStyle/>
          <a:p>
            <a:r>
              <a:rPr lang="fr-FR" sz="2000" dirty="0" smtClean="0"/>
              <a:t>Recettes de gestion (€/</a:t>
            </a:r>
            <a:r>
              <a:rPr lang="fr-FR" sz="2000" dirty="0" err="1" smtClean="0"/>
              <a:t>hab</a:t>
            </a:r>
            <a:r>
              <a:rPr lang="fr-FR" sz="2000" dirty="0"/>
              <a:t>)</a:t>
            </a:r>
          </a:p>
        </p:txBody>
      </p:sp>
    </p:spTree>
    <p:extLst>
      <p:ext uri="{BB962C8B-B14F-4D97-AF65-F5344CB8AC3E}">
        <p14:creationId xmlns:p14="http://schemas.microsoft.com/office/powerpoint/2010/main" val="1590600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50FA5-3AE7-4399-AC13-2C183C67F9C8}"/>
              </a:ext>
            </a:extLst>
          </p:cNvPr>
          <p:cNvSpPr>
            <a:spLocks noGrp="1"/>
          </p:cNvSpPr>
          <p:nvPr>
            <p:ph type="title"/>
          </p:nvPr>
        </p:nvSpPr>
        <p:spPr>
          <a:xfrm>
            <a:off x="1371214" y="142754"/>
            <a:ext cx="9982586" cy="841860"/>
          </a:xfrm>
        </p:spPr>
        <p:txBody>
          <a:bodyPr>
            <a:noAutofit/>
          </a:bodyPr>
          <a:lstStyle/>
          <a:p>
            <a:pPr algn="ctr"/>
            <a:r>
              <a:rPr lang="fr-FR" sz="2800" b="1" dirty="0">
                <a:solidFill>
                  <a:srgbClr val="0087B4"/>
                </a:solidFill>
                <a:latin typeface="Arial" charset="0"/>
                <a:ea typeface="Arial" charset="0"/>
                <a:cs typeface="Arial" charset="0"/>
              </a:rPr>
              <a:t/>
            </a:r>
            <a:br>
              <a:rPr lang="fr-FR" sz="2800" b="1" dirty="0">
                <a:solidFill>
                  <a:srgbClr val="0087B4"/>
                </a:solidFill>
                <a:latin typeface="Arial" charset="0"/>
                <a:ea typeface="Arial" charset="0"/>
                <a:cs typeface="Arial" charset="0"/>
              </a:rPr>
            </a:br>
            <a:r>
              <a:rPr lang="fr-FR" sz="2400" b="1" dirty="0" smtClean="0">
                <a:solidFill>
                  <a:srgbClr val="0087B4"/>
                </a:solidFill>
                <a:latin typeface="Arial" charset="0"/>
                <a:ea typeface="Arial" charset="0"/>
                <a:cs typeface="Arial" charset="0"/>
              </a:rPr>
              <a:t>Une capacité d’autofinancement qui s’améliore mais qui reste inférieure aux autres communes de même strate (€/</a:t>
            </a:r>
            <a:r>
              <a:rPr lang="fr-FR" sz="2400" b="1" dirty="0" err="1" smtClean="0">
                <a:solidFill>
                  <a:srgbClr val="0087B4"/>
                </a:solidFill>
                <a:latin typeface="Arial" charset="0"/>
                <a:ea typeface="Arial" charset="0"/>
                <a:cs typeface="Arial" charset="0"/>
              </a:rPr>
              <a:t>hab</a:t>
            </a:r>
            <a:r>
              <a:rPr lang="fr-FR" sz="2400" b="1" dirty="0" smtClean="0">
                <a:solidFill>
                  <a:srgbClr val="0087B4"/>
                </a:solidFill>
                <a:latin typeface="Arial" charset="0"/>
                <a:ea typeface="Arial" charset="0"/>
                <a:cs typeface="Arial" charset="0"/>
              </a:rPr>
              <a:t>) </a:t>
            </a:r>
            <a:br>
              <a:rPr lang="fr-FR" sz="2400" b="1" dirty="0" smtClean="0">
                <a:solidFill>
                  <a:srgbClr val="0087B4"/>
                </a:solidFill>
                <a:latin typeface="Arial" charset="0"/>
                <a:ea typeface="Arial" charset="0"/>
                <a:cs typeface="Arial" charset="0"/>
              </a:rPr>
            </a:br>
            <a:endParaRPr lang="fr-FR" sz="2400" b="1" dirty="0">
              <a:solidFill>
                <a:srgbClr val="0087B4"/>
              </a:solidFill>
              <a:latin typeface="Arial" charset="0"/>
              <a:ea typeface="Arial" charset="0"/>
              <a:cs typeface="Arial" charset="0"/>
            </a:endParaRPr>
          </a:p>
        </p:txBody>
      </p:sp>
      <p:sp>
        <p:nvSpPr>
          <p:cNvPr id="4" name="Espace réservé du numéro de diapositive 3">
            <a:extLst>
              <a:ext uri="{FF2B5EF4-FFF2-40B4-BE49-F238E27FC236}">
                <a16:creationId xmlns:a16="http://schemas.microsoft.com/office/drawing/2014/main" id="{67E8BCB9-65A4-45AC-B49F-7A17D169A638}"/>
              </a:ext>
            </a:extLst>
          </p:cNvPr>
          <p:cNvSpPr>
            <a:spLocks noGrp="1"/>
          </p:cNvSpPr>
          <p:nvPr>
            <p:ph type="sldNum" sz="quarter" idx="12"/>
          </p:nvPr>
        </p:nvSpPr>
        <p:spPr>
          <a:xfrm>
            <a:off x="8610600" y="64624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FBB22-FA48-4F44-9348-333B5DD576C3}"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Graphique 5"/>
          <p:cNvGraphicFramePr>
            <a:graphicFrameLocks/>
          </p:cNvGraphicFramePr>
          <p:nvPr>
            <p:extLst>
              <p:ext uri="{D42A27DB-BD31-4B8C-83A1-F6EECF244321}">
                <p14:modId xmlns:p14="http://schemas.microsoft.com/office/powerpoint/2010/main" val="456092612"/>
              </p:ext>
            </p:extLst>
          </p:nvPr>
        </p:nvGraphicFramePr>
        <p:xfrm>
          <a:off x="1005840" y="1021427"/>
          <a:ext cx="10347960" cy="4480560"/>
        </p:xfrm>
        <a:graphic>
          <a:graphicData uri="http://schemas.openxmlformats.org/drawingml/2006/chart">
            <c:chart xmlns:c="http://schemas.openxmlformats.org/drawingml/2006/chart" xmlns:r="http://schemas.openxmlformats.org/officeDocument/2006/relationships" r:id="rId4"/>
          </a:graphicData>
        </a:graphic>
      </p:graphicFrame>
      <p:pic>
        <p:nvPicPr>
          <p:cNvPr id="7" name="Image 6"/>
          <p:cNvPicPr>
            <a:picLocks noChangeAspect="1"/>
          </p:cNvPicPr>
          <p:nvPr/>
        </p:nvPicPr>
        <p:blipFill>
          <a:blip r:embed="rId5"/>
          <a:stretch>
            <a:fillRect/>
          </a:stretch>
        </p:blipFill>
        <p:spPr>
          <a:xfrm>
            <a:off x="10937276" y="105941"/>
            <a:ext cx="1155663" cy="1002770"/>
          </a:xfrm>
          <a:prstGeom prst="rect">
            <a:avLst/>
          </a:prstGeom>
        </p:spPr>
      </p:pic>
      <p:pic>
        <p:nvPicPr>
          <p:cNvPr id="3" name="Image 2"/>
          <p:cNvPicPr>
            <a:picLocks noChangeAspect="1"/>
          </p:cNvPicPr>
          <p:nvPr/>
        </p:nvPicPr>
        <p:blipFill>
          <a:blip r:embed="rId6"/>
          <a:stretch>
            <a:fillRect/>
          </a:stretch>
        </p:blipFill>
        <p:spPr>
          <a:xfrm>
            <a:off x="1005840" y="5501987"/>
            <a:ext cx="1005840" cy="681643"/>
          </a:xfrm>
          <a:prstGeom prst="rect">
            <a:avLst/>
          </a:prstGeom>
        </p:spPr>
      </p:pic>
      <p:sp>
        <p:nvSpPr>
          <p:cNvPr id="5" name="Rectangle 4"/>
          <p:cNvSpPr/>
          <p:nvPr/>
        </p:nvSpPr>
        <p:spPr>
          <a:xfrm>
            <a:off x="2156460" y="5438881"/>
            <a:ext cx="9197340" cy="830997"/>
          </a:xfrm>
          <a:prstGeom prst="rect">
            <a:avLst/>
          </a:prstGeom>
        </p:spPr>
        <p:txBody>
          <a:bodyPr wrap="square">
            <a:spAutoFit/>
          </a:bodyPr>
          <a:lstStyle/>
          <a:p>
            <a:pPr algn="just"/>
            <a:r>
              <a:rPr lang="fr-FR" sz="1600" b="1" i="1" dirty="0">
                <a:solidFill>
                  <a:srgbClr val="0087B4"/>
                </a:solidFill>
                <a:latin typeface="Arial" charset="0"/>
                <a:ea typeface="Arial" charset="0"/>
                <a:cs typeface="Arial" charset="0"/>
              </a:rPr>
              <a:t>Épargne brute :</a:t>
            </a:r>
            <a:r>
              <a:rPr lang="fr-FR" sz="1600" i="1" dirty="0">
                <a:solidFill>
                  <a:srgbClr val="0087B4"/>
                </a:solidFill>
                <a:latin typeface="Arial" charset="0"/>
                <a:ea typeface="Arial" charset="0"/>
                <a:cs typeface="Arial" charset="0"/>
              </a:rPr>
              <a:t> Elle correspond à la différence entre les recettes réelles de </a:t>
            </a:r>
            <a:r>
              <a:rPr lang="fr-FR" sz="1600" i="1" dirty="0" smtClean="0">
                <a:solidFill>
                  <a:srgbClr val="0087B4"/>
                </a:solidFill>
                <a:latin typeface="Arial" charset="0"/>
                <a:ea typeface="Arial" charset="0"/>
                <a:cs typeface="Arial" charset="0"/>
              </a:rPr>
              <a:t>fonctionnement (après neutralisation des recettes de cession) </a:t>
            </a:r>
            <a:r>
              <a:rPr lang="fr-FR" sz="1600" i="1" dirty="0">
                <a:solidFill>
                  <a:srgbClr val="0087B4"/>
                </a:solidFill>
                <a:latin typeface="Arial" charset="0"/>
                <a:ea typeface="Arial" charset="0"/>
                <a:cs typeface="Arial" charset="0"/>
              </a:rPr>
              <a:t>et les dépenses réelles de fonctionnement. Une fois le capital des emprunts déduit, on obtient </a:t>
            </a:r>
            <a:r>
              <a:rPr lang="fr-FR" sz="1600" b="1" i="1" dirty="0">
                <a:solidFill>
                  <a:srgbClr val="0087B4"/>
                </a:solidFill>
                <a:latin typeface="Arial" charset="0"/>
                <a:ea typeface="Arial" charset="0"/>
                <a:cs typeface="Arial" charset="0"/>
              </a:rPr>
              <a:t>l’épargne nette,</a:t>
            </a:r>
            <a:r>
              <a:rPr lang="fr-FR" sz="1600" i="1" dirty="0">
                <a:solidFill>
                  <a:srgbClr val="0087B4"/>
                </a:solidFill>
                <a:latin typeface="Arial" charset="0"/>
                <a:ea typeface="Arial" charset="0"/>
                <a:cs typeface="Arial" charset="0"/>
              </a:rPr>
              <a:t> c’est-à-dire ce qu’il reste pour investir.</a:t>
            </a:r>
          </a:p>
        </p:txBody>
      </p:sp>
      <p:sp>
        <p:nvSpPr>
          <p:cNvPr id="8" name="ZoneTexte 7"/>
          <p:cNvSpPr txBox="1"/>
          <p:nvPr/>
        </p:nvSpPr>
        <p:spPr>
          <a:xfrm>
            <a:off x="8749665" y="3345692"/>
            <a:ext cx="2722756" cy="1600438"/>
          </a:xfrm>
          <a:prstGeom prst="rect">
            <a:avLst/>
          </a:prstGeom>
          <a:solidFill>
            <a:schemeClr val="bg1"/>
          </a:solidFill>
          <a:ln w="19050">
            <a:solidFill>
              <a:srgbClr val="00B0F0"/>
            </a:solidFill>
          </a:ln>
        </p:spPr>
        <p:txBody>
          <a:bodyPr wrap="square" rtlCol="0">
            <a:spAutoFit/>
          </a:bodyPr>
          <a:lstStyle/>
          <a:p>
            <a:pPr algn="just"/>
            <a:r>
              <a:rPr lang="fr-FR" sz="1400" i="1" dirty="0">
                <a:solidFill>
                  <a:srgbClr val="0087B4"/>
                </a:solidFill>
                <a:latin typeface="Arial" charset="0"/>
                <a:ea typeface="Arial" charset="0"/>
                <a:cs typeface="Arial" charset="0"/>
              </a:rPr>
              <a:t>En 2022, l’épargne brute  et l’épargne nette s’élèvent respectivement à 131/€ par habitant et 53€/habitant </a:t>
            </a:r>
            <a:r>
              <a:rPr lang="fr-FR" sz="1400" i="1" dirty="0" smtClean="0">
                <a:solidFill>
                  <a:srgbClr val="0087B4"/>
                </a:solidFill>
                <a:latin typeface="Arial" charset="0"/>
                <a:ea typeface="Arial" charset="0"/>
                <a:cs typeface="Arial" charset="0"/>
              </a:rPr>
              <a:t>pour la commune contre </a:t>
            </a:r>
            <a:r>
              <a:rPr lang="fr-FR" sz="1400" i="1" dirty="0">
                <a:solidFill>
                  <a:srgbClr val="0087B4"/>
                </a:solidFill>
                <a:latin typeface="Arial" charset="0"/>
                <a:ea typeface="Arial" charset="0"/>
                <a:cs typeface="Arial" charset="0"/>
              </a:rPr>
              <a:t>189/€ et 93/€ par habitant en moyenne pour les communes de même strate. </a:t>
            </a:r>
          </a:p>
        </p:txBody>
      </p:sp>
    </p:spTree>
    <p:extLst>
      <p:ext uri="{BB962C8B-B14F-4D97-AF65-F5344CB8AC3E}">
        <p14:creationId xmlns:p14="http://schemas.microsoft.com/office/powerpoint/2010/main" val="701936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427477" y="380460"/>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200" i="1" dirty="0">
              <a:solidFill>
                <a:srgbClr val="0087B4"/>
              </a:solidFill>
              <a:latin typeface="Arial" charset="0"/>
              <a:ea typeface="Arial" charset="0"/>
              <a:cs typeface="Arial" charset="0"/>
            </a:endParaRPr>
          </a:p>
        </p:txBody>
      </p:sp>
      <p:sp>
        <p:nvSpPr>
          <p:cNvPr id="2" name="Titre 1"/>
          <p:cNvSpPr>
            <a:spLocks noGrp="1"/>
          </p:cNvSpPr>
          <p:nvPr>
            <p:ph type="title"/>
          </p:nvPr>
        </p:nvSpPr>
        <p:spPr>
          <a:xfrm>
            <a:off x="1225485" y="2119489"/>
            <a:ext cx="10128315" cy="1803925"/>
          </a:xfrm>
        </p:spPr>
        <p:txBody>
          <a:bodyPr>
            <a:normAutofit/>
          </a:bodyPr>
          <a:lstStyle/>
          <a:p>
            <a:pPr algn="ctr"/>
            <a:r>
              <a:rPr lang="fr-FR" sz="4800" i="1" dirty="0" smtClean="0">
                <a:solidFill>
                  <a:srgbClr val="0087B4"/>
                </a:solidFill>
                <a:latin typeface="Arial" charset="0"/>
                <a:ea typeface="Arial" charset="0"/>
                <a:cs typeface="Arial" charset="0"/>
              </a:rPr>
              <a:t>La stratégie financière de l’équipe municipale</a:t>
            </a:r>
            <a:endParaRPr lang="fr-FR" sz="4800" i="1" dirty="0">
              <a:solidFill>
                <a:srgbClr val="0087B4"/>
              </a:solidFill>
              <a:latin typeface="Arial" charset="0"/>
              <a:ea typeface="Arial" charset="0"/>
              <a:cs typeface="Arial" charset="0"/>
            </a:endParaRPr>
          </a:p>
        </p:txBody>
      </p:sp>
      <p:sp>
        <p:nvSpPr>
          <p:cNvPr id="5" name="Espace réservé du numéro de diapositive 4"/>
          <p:cNvSpPr>
            <a:spLocks noGrp="1"/>
          </p:cNvSpPr>
          <p:nvPr>
            <p:ph type="sldNum" sz="quarter" idx="12"/>
          </p:nvPr>
        </p:nvSpPr>
        <p:spPr/>
        <p:txBody>
          <a:bodyPr/>
          <a:lstStyle/>
          <a:p>
            <a:fld id="{1656EF1C-F198-C842-A66B-4871C88B5830}" type="slidenum">
              <a:rPr lang="fr-FR" smtClean="0"/>
              <a:pPr/>
              <a:t>8</a:t>
            </a:fld>
            <a:endParaRPr lang="fr-FR"/>
          </a:p>
        </p:txBody>
      </p:sp>
      <p:pic>
        <p:nvPicPr>
          <p:cNvPr id="6" name="Image 5"/>
          <p:cNvPicPr>
            <a:picLocks noChangeAspect="1"/>
          </p:cNvPicPr>
          <p:nvPr/>
        </p:nvPicPr>
        <p:blipFill>
          <a:blip r:embed="rId4"/>
          <a:stretch>
            <a:fillRect/>
          </a:stretch>
        </p:blipFill>
        <p:spPr>
          <a:xfrm>
            <a:off x="9934461" y="221774"/>
            <a:ext cx="1971796" cy="1609950"/>
          </a:xfrm>
          <a:prstGeom prst="rect">
            <a:avLst/>
          </a:prstGeom>
        </p:spPr>
      </p:pic>
    </p:spTree>
    <p:extLst>
      <p:ext uri="{BB962C8B-B14F-4D97-AF65-F5344CB8AC3E}">
        <p14:creationId xmlns:p14="http://schemas.microsoft.com/office/powerpoint/2010/main" val="3548814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1511560" y="365126"/>
            <a:ext cx="10496938" cy="8039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200" b="0" i="1" u="none" strike="noStrike" kern="1200" cap="none" spc="0" normalizeH="0" baseline="0" noProof="0" dirty="0">
              <a:ln>
                <a:noFill/>
              </a:ln>
              <a:solidFill>
                <a:srgbClr val="0087B4"/>
              </a:solidFill>
              <a:effectLst/>
              <a:uLnTx/>
              <a:uFillTx/>
              <a:latin typeface="Arial" charset="0"/>
              <a:ea typeface="Arial" charset="0"/>
              <a:cs typeface="Arial" charset="0"/>
            </a:endParaRPr>
          </a:p>
        </p:txBody>
      </p:sp>
      <p:sp>
        <p:nvSpPr>
          <p:cNvPr id="2" name="Titre 1"/>
          <p:cNvSpPr>
            <a:spLocks noGrp="1"/>
          </p:cNvSpPr>
          <p:nvPr>
            <p:ph type="title"/>
          </p:nvPr>
        </p:nvSpPr>
        <p:spPr>
          <a:xfrm>
            <a:off x="1225485" y="767084"/>
            <a:ext cx="10128315" cy="803919"/>
          </a:xfrm>
        </p:spPr>
        <p:txBody>
          <a:bodyPr>
            <a:normAutofit fontScale="90000"/>
          </a:bodyPr>
          <a:lstStyle/>
          <a:p>
            <a:pPr algn="ctr"/>
            <a:r>
              <a:rPr lang="fr-FR" sz="4000" b="1" dirty="0" smtClean="0">
                <a:solidFill>
                  <a:srgbClr val="0087B4"/>
                </a:solidFill>
                <a:latin typeface="Arial" charset="0"/>
                <a:ea typeface="Arial" charset="0"/>
                <a:cs typeface="Arial" charset="0"/>
              </a:rPr>
              <a:t>Une stratégie financière responsable tournée vers l’avenir</a:t>
            </a:r>
            <a:r>
              <a:rPr lang="fr-FR" sz="4900" b="1" dirty="0">
                <a:solidFill>
                  <a:srgbClr val="0087B4"/>
                </a:solidFill>
                <a:latin typeface="Arial" charset="0"/>
                <a:ea typeface="Arial" charset="0"/>
                <a:cs typeface="Arial" charset="0"/>
              </a:rPr>
              <a:t/>
            </a:r>
            <a:br>
              <a:rPr lang="fr-FR" sz="4900" b="1" dirty="0">
                <a:solidFill>
                  <a:srgbClr val="0087B4"/>
                </a:solidFill>
                <a:latin typeface="Arial" charset="0"/>
                <a:ea typeface="Arial" charset="0"/>
                <a:cs typeface="Arial" charset="0"/>
              </a:rPr>
            </a:br>
            <a:endParaRPr lang="fr-FR" sz="4900" b="1" dirty="0">
              <a:solidFill>
                <a:srgbClr val="0087B4"/>
              </a:solidFill>
              <a:latin typeface="Arial" charset="0"/>
              <a:ea typeface="Arial" charset="0"/>
              <a:cs typeface="Arial" charset="0"/>
            </a:endParaRPr>
          </a:p>
        </p:txBody>
      </p:sp>
      <p:sp>
        <p:nvSpPr>
          <p:cNvPr id="6" name="Espace réservé du contenu 5"/>
          <p:cNvSpPr>
            <a:spLocks noGrp="1"/>
          </p:cNvSpPr>
          <p:nvPr>
            <p:ph idx="1"/>
          </p:nvPr>
        </p:nvSpPr>
        <p:spPr>
          <a:xfrm>
            <a:off x="570787" y="1571002"/>
            <a:ext cx="7635953" cy="4383388"/>
          </a:xfrm>
        </p:spPr>
        <p:txBody>
          <a:bodyPr>
            <a:normAutofit/>
          </a:bodyPr>
          <a:lstStyle/>
          <a:p>
            <a:pPr marL="0" lvl="1" indent="0" algn="just">
              <a:spcBef>
                <a:spcPts val="1000"/>
              </a:spcBef>
              <a:buNone/>
            </a:pPr>
            <a:r>
              <a:rPr lang="fr-FR" b="1" dirty="0">
                <a:solidFill>
                  <a:srgbClr val="0087B4"/>
                </a:solidFill>
              </a:rPr>
              <a:t>Le budget 2024 dont les grandes orientations ont été présentées lors du débat d’orientation budgétaire du 19 Mars 2024, garantit la pérennité des équilibre financiers et respecte les principes </a:t>
            </a:r>
            <a:r>
              <a:rPr lang="fr-FR" b="1" dirty="0" smtClean="0">
                <a:solidFill>
                  <a:srgbClr val="0087B4"/>
                </a:solidFill>
              </a:rPr>
              <a:t>suivants:</a:t>
            </a:r>
            <a:endParaRPr lang="fr-FR" b="1" dirty="0">
              <a:solidFill>
                <a:srgbClr val="0087B4"/>
              </a:solidFill>
            </a:endParaRPr>
          </a:p>
          <a:p>
            <a:pPr marL="342900" lvl="1" indent="-342900" algn="just">
              <a:spcBef>
                <a:spcPts val="1000"/>
              </a:spcBef>
              <a:buFont typeface="Wingdings" panose="05000000000000000000" pitchFamily="2" charset="2"/>
              <a:buChar char="q"/>
            </a:pPr>
            <a:r>
              <a:rPr lang="fr-FR" dirty="0" smtClean="0">
                <a:solidFill>
                  <a:srgbClr val="0087B4"/>
                </a:solidFill>
              </a:rPr>
              <a:t>Maîtriser les dépenses de fonctionnement;</a:t>
            </a:r>
          </a:p>
          <a:p>
            <a:pPr marL="342900" lvl="1" indent="-342900" algn="just">
              <a:spcBef>
                <a:spcPts val="1000"/>
              </a:spcBef>
              <a:buFont typeface="Wingdings" panose="05000000000000000000" pitchFamily="2" charset="2"/>
              <a:buChar char="q"/>
            </a:pPr>
            <a:r>
              <a:rPr lang="fr-FR" dirty="0" smtClean="0">
                <a:solidFill>
                  <a:srgbClr val="0087B4"/>
                </a:solidFill>
              </a:rPr>
              <a:t>Stabiliser les taux de fiscalité;</a:t>
            </a:r>
          </a:p>
          <a:p>
            <a:pPr marL="342900" lvl="1" indent="-342900" algn="just">
              <a:spcBef>
                <a:spcPts val="1000"/>
              </a:spcBef>
              <a:buFont typeface="Wingdings" panose="05000000000000000000" pitchFamily="2" charset="2"/>
              <a:buChar char="q"/>
            </a:pPr>
            <a:r>
              <a:rPr lang="fr-FR" dirty="0" smtClean="0">
                <a:solidFill>
                  <a:srgbClr val="0087B4"/>
                </a:solidFill>
              </a:rPr>
              <a:t>Doter la commune d’une épargne brute lui </a:t>
            </a:r>
            <a:r>
              <a:rPr lang="fr-FR" dirty="0">
                <a:solidFill>
                  <a:srgbClr val="0087B4"/>
                </a:solidFill>
              </a:rPr>
              <a:t>permettant d’investir grâce à ses fonds </a:t>
            </a:r>
            <a:r>
              <a:rPr lang="fr-FR" dirty="0" smtClean="0">
                <a:solidFill>
                  <a:srgbClr val="0087B4"/>
                </a:solidFill>
              </a:rPr>
              <a:t>propres;</a:t>
            </a:r>
          </a:p>
          <a:p>
            <a:pPr marL="342900" lvl="1" indent="-342900" algn="just">
              <a:spcBef>
                <a:spcPts val="1000"/>
              </a:spcBef>
              <a:buFont typeface="Wingdings" panose="05000000000000000000" pitchFamily="2" charset="2"/>
              <a:buChar char="q"/>
            </a:pPr>
            <a:r>
              <a:rPr lang="fr-FR" dirty="0" smtClean="0">
                <a:solidFill>
                  <a:srgbClr val="0087B4"/>
                </a:solidFill>
              </a:rPr>
              <a:t>Poursuivre la dynamique des investissements</a:t>
            </a:r>
            <a:endParaRPr lang="fr-FR" dirty="0">
              <a:solidFill>
                <a:srgbClr val="0087B4"/>
              </a:solidFill>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6EF1C-F198-C842-A66B-4871C88B583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Image 6"/>
          <p:cNvPicPr>
            <a:picLocks noChangeAspect="1"/>
          </p:cNvPicPr>
          <p:nvPr/>
        </p:nvPicPr>
        <p:blipFill>
          <a:blip r:embed="rId4"/>
          <a:stretch>
            <a:fillRect/>
          </a:stretch>
        </p:blipFill>
        <p:spPr>
          <a:xfrm>
            <a:off x="11204242" y="105941"/>
            <a:ext cx="971244" cy="842749"/>
          </a:xfrm>
          <a:prstGeom prst="rect">
            <a:avLst/>
          </a:prstGeom>
        </p:spPr>
      </p:pic>
      <p:pic>
        <p:nvPicPr>
          <p:cNvPr id="9" name="Image 8"/>
          <p:cNvPicPr>
            <a:picLocks noChangeAspect="1"/>
          </p:cNvPicPr>
          <p:nvPr/>
        </p:nvPicPr>
        <p:blipFill>
          <a:blip r:embed="rId5"/>
          <a:stretch>
            <a:fillRect/>
          </a:stretch>
        </p:blipFill>
        <p:spPr>
          <a:xfrm>
            <a:off x="8949690" y="2914650"/>
            <a:ext cx="2404110" cy="2606040"/>
          </a:xfrm>
          <a:prstGeom prst="rect">
            <a:avLst/>
          </a:prstGeom>
        </p:spPr>
      </p:pic>
    </p:spTree>
    <p:extLst>
      <p:ext uri="{BB962C8B-B14F-4D97-AF65-F5344CB8AC3E}">
        <p14:creationId xmlns:p14="http://schemas.microsoft.com/office/powerpoint/2010/main" val="36335639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Présentation Achères modèl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Achères modèle" id="{BC0B5580-7EBD-144B-828A-3F072CB87476}" vid="{78459739-4C77-1946-B335-1B67F57B45E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7730</TotalTime>
  <Words>2158</Words>
  <Application>Microsoft Office PowerPoint</Application>
  <PresentationFormat>Grand écran</PresentationFormat>
  <Paragraphs>388</Paragraphs>
  <Slides>34</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Arial Narrow</vt:lpstr>
      <vt:lpstr>Calibri</vt:lpstr>
      <vt:lpstr>Calibri Light</vt:lpstr>
      <vt:lpstr>Wingdings</vt:lpstr>
      <vt:lpstr>Présentation Achères modèle</vt:lpstr>
      <vt:lpstr>Présentation PowerPoint</vt:lpstr>
      <vt:lpstr>Le contexte Local fin 2023</vt:lpstr>
      <vt:lpstr> CA 2023 de la ville d’Achères  </vt:lpstr>
      <vt:lpstr> CA 2023 </vt:lpstr>
      <vt:lpstr> Un effort soutenu de maîtrise des dépenses de fonctionnement </vt:lpstr>
      <vt:lpstr> Des recettes de fonctionnement en progression  par rapport à 2022 </vt:lpstr>
      <vt:lpstr> Une capacité d’autofinancement qui s’améliore mais qui reste inférieure aux autres communes de même strate (€/hab)  </vt:lpstr>
      <vt:lpstr>La stratégie financière de l’équipe municipale</vt:lpstr>
      <vt:lpstr>Une stratégie financière responsable tournée vers l’avenir </vt:lpstr>
      <vt:lpstr>Une stratégie financière responsable tournée vers l’avenir </vt:lpstr>
      <vt:lpstr>Présentation PowerPoint</vt:lpstr>
      <vt:lpstr>La progression de certaines natures de recettes(en millions d’euros)</vt:lpstr>
      <vt:lpstr>Le maintien des recettes de fonctionnement  à leur niveau de 2022 (en M€)</vt:lpstr>
      <vt:lpstr>Un effort soutenu de maîtrise des dépenses de    fonctionnement (en M€ à périmètre constant)</vt:lpstr>
      <vt:lpstr>Les charges à caractère général: des dépenses maîtrisées </vt:lpstr>
      <vt:lpstr>Les charges à caractère général: des dépenses maîtrisées </vt:lpstr>
      <vt:lpstr>Evolution des charges à caractère général (en M€ à périmètre constant)</vt:lpstr>
      <vt:lpstr>Les dépenses de personnel: des dépenses contenues </vt:lpstr>
      <vt:lpstr>Evolution des dépenses de personnel (en M€ à périmètre constant)</vt:lpstr>
      <vt:lpstr>Evolution des autres dépenses </vt:lpstr>
      <vt:lpstr>Présentation PowerPoint</vt:lpstr>
      <vt:lpstr>Pourquoi la municipalité souhaite-t-elle disposer d’une capacité d’autofinancement (CAF) comprise entre 2,5 et 3M€?  </vt:lpstr>
      <vt:lpstr>La préservation d’une capacité d’autofinancement brute suffisante pour financer les investissements (en K€)</vt:lpstr>
      <vt:lpstr>Présentation PowerPoint</vt:lpstr>
      <vt:lpstr>Grandes orientations du BP 2024 </vt:lpstr>
      <vt:lpstr>Des dépenses d’investissement au service du projet politique de l’équipe municipale</vt:lpstr>
      <vt:lpstr>Des dépenses d’investissement au service du projet politique de l’équipe municipale</vt:lpstr>
      <vt:lpstr>Des dépenses d’investissement au service du projet politique de l’équipe municipale</vt:lpstr>
      <vt:lpstr>Des dépenses d’investissement au service du projet politique de l’équipe municipale</vt:lpstr>
      <vt:lpstr>Maitriser la dette</vt:lpstr>
      <vt:lpstr>La limitation du recours à l’emprunt (encours de la dette au 31/12/N en M€) </vt:lpstr>
      <vt:lpstr>Evolution de la capacité de désendettement de la commune d’Achères</vt:lpstr>
      <vt:lpstr> SYNTHESE DU BUDGET 2024 </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asbodarwe</dc:creator>
  <cp:lastModifiedBy>Stéphanie ARMANGUE</cp:lastModifiedBy>
  <cp:revision>929</cp:revision>
  <cp:lastPrinted>2020-06-17T11:02:05Z</cp:lastPrinted>
  <dcterms:created xsi:type="dcterms:W3CDTF">2018-11-28T10:08:53Z</dcterms:created>
  <dcterms:modified xsi:type="dcterms:W3CDTF">2024-04-09T19:47:29Z</dcterms:modified>
</cp:coreProperties>
</file>