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5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6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theme/themeOverride23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1" r:id="rId1"/>
  </p:sldMasterIdLst>
  <p:notesMasterIdLst>
    <p:notesMasterId r:id="rId31"/>
  </p:notesMasterIdLst>
  <p:handoutMasterIdLst>
    <p:handoutMasterId r:id="rId32"/>
  </p:handoutMasterIdLst>
  <p:sldIdLst>
    <p:sldId id="261" r:id="rId2"/>
    <p:sldId id="446" r:id="rId3"/>
    <p:sldId id="448" r:id="rId4"/>
    <p:sldId id="451" r:id="rId5"/>
    <p:sldId id="452" r:id="rId6"/>
    <p:sldId id="453" r:id="rId7"/>
    <p:sldId id="456" r:id="rId8"/>
    <p:sldId id="447" r:id="rId9"/>
    <p:sldId id="478" r:id="rId10"/>
    <p:sldId id="485" r:id="rId11"/>
    <p:sldId id="486" r:id="rId12"/>
    <p:sldId id="422" r:id="rId13"/>
    <p:sldId id="471" r:id="rId14"/>
    <p:sldId id="457" r:id="rId15"/>
    <p:sldId id="469" r:id="rId16"/>
    <p:sldId id="428" r:id="rId17"/>
    <p:sldId id="458" r:id="rId18"/>
    <p:sldId id="359" r:id="rId19"/>
    <p:sldId id="473" r:id="rId20"/>
    <p:sldId id="474" r:id="rId21"/>
    <p:sldId id="480" r:id="rId22"/>
    <p:sldId id="459" r:id="rId23"/>
    <p:sldId id="484" r:id="rId24"/>
    <p:sldId id="461" r:id="rId25"/>
    <p:sldId id="482" r:id="rId26"/>
    <p:sldId id="463" r:id="rId27"/>
    <p:sldId id="464" r:id="rId28"/>
    <p:sldId id="481" r:id="rId29"/>
    <p:sldId id="377" r:id="rId30"/>
  </p:sldIdLst>
  <p:sldSz cx="12192000" cy="6858000"/>
  <p:notesSz cx="9929813" cy="67992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CASENAZ" initials="OC" lastIdx="13" clrIdx="0">
    <p:extLst>
      <p:ext uri="{19B8F6BF-5375-455C-9EA6-DF929625EA0E}">
        <p15:presenceInfo xmlns:p15="http://schemas.microsoft.com/office/powerpoint/2012/main" userId="S-1-5-21-3923193681-1167788348-3746151752-64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7B4"/>
    <a:srgbClr val="FFFFFF"/>
    <a:srgbClr val="B2B2B2"/>
    <a:srgbClr val="00FFFF"/>
    <a:srgbClr val="0000FF"/>
    <a:srgbClr val="6600CC"/>
    <a:srgbClr val="FF00FF"/>
    <a:srgbClr val="D71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94667"/>
  </p:normalViewPr>
  <p:slideViewPr>
    <p:cSldViewPr snapToGrid="0" snapToObjects="1">
      <p:cViewPr varScale="1">
        <p:scale>
          <a:sx n="67" d="100"/>
          <a:sy n="67" d="100"/>
        </p:scale>
        <p:origin x="96" y="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2000" baseline="0" dirty="0">
                <a:solidFill>
                  <a:sysClr val="windowText" lastClr="000000"/>
                </a:solidFill>
              </a:rPr>
              <a:t>Dépenses de gestion (€/</a:t>
            </a:r>
            <a:r>
              <a:rPr lang="fr-FR" sz="2000" baseline="0" dirty="0" err="1">
                <a:solidFill>
                  <a:sysClr val="windowText" lastClr="000000"/>
                </a:solidFill>
              </a:rPr>
              <a:t>hab</a:t>
            </a:r>
            <a:r>
              <a:rPr lang="fr-FR" sz="2000" baseline="0" dirty="0">
                <a:solidFill>
                  <a:sysClr val="windowText" lastClr="0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3515067804024497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'[ROB2024_GRAPH.xlsx]Comparaisons (2)'!$N$29</c:f>
              <c:strCache>
                <c:ptCount val="1"/>
                <c:pt idx="0">
                  <c:v>Achères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B3-4E6D-91DB-751E50A4EDEC}"/>
                </c:ext>
              </c:extLst>
            </c:dLbl>
            <c:dLbl>
              <c:idx val="3"/>
              <c:layout>
                <c:manualLayout>
                  <c:x val="5.0276520864755234E-3"/>
                  <c:y val="0.159271899886234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FB3-4E6D-91DB-751E50A4EDEC}"/>
                </c:ext>
              </c:extLst>
            </c:dLbl>
            <c:dLbl>
              <c:idx val="4"/>
              <c:layout>
                <c:manualLayout>
                  <c:x val="0"/>
                  <c:y val="9.4804702313234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FB3-4E6D-91DB-751E50A4EDEC}"/>
                </c:ext>
              </c:extLst>
            </c:dLbl>
            <c:dLbl>
              <c:idx val="5"/>
              <c:layout>
                <c:manualLayout>
                  <c:x val="-5.2205690420257722E-3"/>
                  <c:y val="0.11165845648604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FB3-4E6D-91DB-751E50A4EDEC}"/>
                </c:ext>
              </c:extLst>
            </c:dLbl>
            <c:dLbl>
              <c:idx val="6"/>
              <c:layout>
                <c:manualLayout>
                  <c:x val="-5.1699625177719357E-3"/>
                  <c:y val="0.10837438423645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FB3-4E6D-91DB-751E50A4EDEC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FB3-4E6D-91DB-751E50A4ED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'[ROB2024_GRAPH.xlsx]Comparaisons (2)'!$O$25:$V$25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'[ROB2024_GRAPH.xlsx]Comparaisons (2)'!$O$29:$V$29</c:f>
              <c:numCache>
                <c:formatCode>General</c:formatCode>
                <c:ptCount val="8"/>
                <c:pt idx="0">
                  <c:v>1519</c:v>
                </c:pt>
                <c:pt idx="1">
                  <c:v>1400</c:v>
                </c:pt>
                <c:pt idx="2">
                  <c:v>1264</c:v>
                </c:pt>
                <c:pt idx="3">
                  <c:v>1297</c:v>
                </c:pt>
                <c:pt idx="4">
                  <c:v>1226</c:v>
                </c:pt>
                <c:pt idx="5">
                  <c:v>1243</c:v>
                </c:pt>
                <c:pt idx="6" formatCode="0">
                  <c:v>1268</c:v>
                </c:pt>
                <c:pt idx="7" formatCode="0">
                  <c:v>1350.7369982386206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B3-4E6D-91DB-751E50A4E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10322928"/>
        <c:axId val="1910324592"/>
      </c:barChart>
      <c:lineChart>
        <c:grouping val="standard"/>
        <c:varyColors val="0"/>
        <c:ser>
          <c:idx val="0"/>
          <c:order val="0"/>
          <c:tx>
            <c:strRef>
              <c:f>'[ROB2024_GRAPH.xlsx]Comparaisons (2)'!$N$26</c:f>
              <c:strCache>
                <c:ptCount val="1"/>
                <c:pt idx="0">
                  <c:v>communes de  même strate démographique au niveau régional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3.7707390648567117E-2"/>
                  <c:y val="-5.3090633295411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FB3-4E6D-91DB-751E50A4EDEC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FB3-4E6D-91DB-751E50A4EDEC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A2A-42CC-940C-5E00AAC9AC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'[ROB2024_GRAPH.xlsx]Comparaisons (2)'!$O$25:$V$25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'[ROB2024_GRAPH.xlsx]Comparaisons (2)'!$O$26:$V$26</c:f>
              <c:numCache>
                <c:formatCode>General</c:formatCode>
                <c:ptCount val="8"/>
                <c:pt idx="0">
                  <c:v>1318</c:v>
                </c:pt>
                <c:pt idx="1">
                  <c:v>1422</c:v>
                </c:pt>
                <c:pt idx="2">
                  <c:v>1424</c:v>
                </c:pt>
                <c:pt idx="3">
                  <c:v>1459</c:v>
                </c:pt>
                <c:pt idx="4">
                  <c:v>1411</c:v>
                </c:pt>
                <c:pt idx="5">
                  <c:v>1441</c:v>
                </c:pt>
                <c:pt idx="6">
                  <c:v>1496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FB3-4E6D-91DB-751E50A4EDEC}"/>
            </c:ext>
          </c:extLst>
        </c:ser>
        <c:ser>
          <c:idx val="1"/>
          <c:order val="1"/>
          <c:tx>
            <c:strRef>
              <c:f>'[ROB2024_GRAPH.xlsx]Comparaisons (2)'!$N$27</c:f>
              <c:strCache>
                <c:ptCount val="1"/>
                <c:pt idx="0">
                  <c:v>communes de  même strate démographique au niveau départemental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3.2679738562091505E-2"/>
                  <c:y val="-4.1714069017823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FB3-4E6D-91DB-751E50A4EDEC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FB3-4E6D-91DB-751E50A4EDEC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A2A-42CC-940C-5E00AAC9AC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'[ROB2024_GRAPH.xlsx]Comparaisons (2)'!$O$25:$V$25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'[ROB2024_GRAPH.xlsx]Comparaisons (2)'!$O$27:$V$27</c:f>
              <c:numCache>
                <c:formatCode>General</c:formatCode>
                <c:ptCount val="8"/>
                <c:pt idx="0">
                  <c:v>1212</c:v>
                </c:pt>
                <c:pt idx="1">
                  <c:v>1330</c:v>
                </c:pt>
                <c:pt idx="2">
                  <c:v>1337</c:v>
                </c:pt>
                <c:pt idx="3">
                  <c:v>1327</c:v>
                </c:pt>
                <c:pt idx="4">
                  <c:v>1283</c:v>
                </c:pt>
                <c:pt idx="5">
                  <c:v>1320</c:v>
                </c:pt>
                <c:pt idx="6">
                  <c:v>1366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FB3-4E6D-91DB-751E50A4EDEC}"/>
            </c:ext>
          </c:extLst>
        </c:ser>
        <c:ser>
          <c:idx val="2"/>
          <c:order val="2"/>
          <c:tx>
            <c:strRef>
              <c:f>'[ROB2024_GRAPH.xlsx]Comparaisons (2)'!$N$28</c:f>
              <c:strCache>
                <c:ptCount val="1"/>
                <c:pt idx="0">
                  <c:v>communes de même strate démographique au niveau national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A2A-42CC-940C-5E00AAC9AC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'[ROB2024_GRAPH.xlsx]Comparaisons (2)'!$O$25:$V$25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'[ROB2024_GRAPH.xlsx]Comparaisons (2)'!$O$28:$V$28</c:f>
              <c:numCache>
                <c:formatCode>General</c:formatCode>
                <c:ptCount val="8"/>
                <c:pt idx="0">
                  <c:v>1194</c:v>
                </c:pt>
                <c:pt idx="1">
                  <c:v>1224</c:v>
                </c:pt>
                <c:pt idx="2">
                  <c:v>1227</c:v>
                </c:pt>
                <c:pt idx="3">
                  <c:v>1257</c:v>
                </c:pt>
                <c:pt idx="4">
                  <c:v>1211</c:v>
                </c:pt>
                <c:pt idx="5">
                  <c:v>1241</c:v>
                </c:pt>
                <c:pt idx="6">
                  <c:v>1304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FB3-4E6D-91DB-751E50A4E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0322928"/>
        <c:axId val="1910324592"/>
      </c:lineChart>
      <c:catAx>
        <c:axId val="191032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10324592"/>
        <c:crosses val="autoZero"/>
        <c:auto val="1"/>
        <c:lblAlgn val="ctr"/>
        <c:lblOffset val="100"/>
        <c:noMultiLvlLbl val="0"/>
      </c:catAx>
      <c:valAx>
        <c:axId val="1910324592"/>
        <c:scaling>
          <c:orientation val="minMax"/>
          <c:max val="162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1032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565288713910745E-2"/>
          <c:y val="0.71802015281673426"/>
          <c:w val="0.91442497812773404"/>
          <c:h val="0.26522979662537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aseline="0">
                <a:solidFill>
                  <a:sysClr val="windowText" lastClr="000000"/>
                </a:solidFill>
              </a:rPr>
              <a:t>Recettes de gestion (€/hab)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'[ROB2024_GRAPH.xlsx]PRESENTATION ROB'!$A$7</c:f>
              <c:strCache>
                <c:ptCount val="1"/>
                <c:pt idx="0">
                  <c:v>Achères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3631997190113623E-2"/>
                  <c:y val="9.1234169559928621E-2"/>
                </c:manualLayout>
              </c:layout>
              <c:tx>
                <c:rich>
                  <a:bodyPr/>
                  <a:lstStyle/>
                  <a:p>
                    <a:fld id="{E719F875-3203-4A5A-9353-3BAFE3C36439}" type="VALUE">
                      <a:rPr lang="en-US" baseline="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5BC-417E-AFDC-0DEB60F5187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BC-417E-AFDC-0DEB60F5187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BC-417E-AFDC-0DEB60F5187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BC-417E-AFDC-0DEB60F5187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5BC-417E-AFDC-0DEB60F51879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5BC-417E-AFDC-0DEB60F51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'[ROB2024_GRAPH.xlsx]PRESENTATION ROB'!$B$3:$J$3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'[ROB2024_GRAPH.xlsx]PRESENTATION ROB'!$B$7:$J$7</c:f>
              <c:numCache>
                <c:formatCode>General</c:formatCode>
                <c:ptCount val="9"/>
                <c:pt idx="0">
                  <c:v>1502</c:v>
                </c:pt>
                <c:pt idx="1">
                  <c:v>1437</c:v>
                </c:pt>
                <c:pt idx="2">
                  <c:v>1320</c:v>
                </c:pt>
                <c:pt idx="3">
                  <c:v>1304</c:v>
                </c:pt>
                <c:pt idx="4">
                  <c:v>1341</c:v>
                </c:pt>
                <c:pt idx="5">
                  <c:v>1322</c:v>
                </c:pt>
                <c:pt idx="6">
                  <c:v>1342</c:v>
                </c:pt>
                <c:pt idx="7">
                  <c:v>1420</c:v>
                </c:pt>
                <c:pt idx="8" formatCode="0">
                  <c:v>1510.885088068972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BC-417E-AFDC-0DEB60F51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98628288"/>
        <c:axId val="1998634112"/>
      </c:barChart>
      <c:lineChart>
        <c:grouping val="standard"/>
        <c:varyColors val="0"/>
        <c:ser>
          <c:idx val="0"/>
          <c:order val="0"/>
          <c:tx>
            <c:strRef>
              <c:f>'[ROB2024_GRAPH.xlsx]PRESENTATION ROB'!$A$4</c:f>
              <c:strCache>
                <c:ptCount val="1"/>
                <c:pt idx="0">
                  <c:v>Communes de même strate  au niveau régional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2418414925253331E-3"/>
                  <c:y val="-5.7398930963742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5BC-417E-AFDC-0DEB60F51879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5BC-417E-AFDC-0DEB60F51879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5BC-417E-AFDC-0DEB60F51879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5BC-417E-AFDC-0DEB60F51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'[ROB2024_GRAPH.xlsx]PRESENTATION ROB'!$B$3:$J$3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'[ROB2024_GRAPH.xlsx]PRESENTATION ROB'!$B$4:$J$4</c:f>
              <c:numCache>
                <c:formatCode>General</c:formatCode>
                <c:ptCount val="9"/>
                <c:pt idx="0">
                  <c:v>1521</c:v>
                </c:pt>
                <c:pt idx="1">
                  <c:v>1632</c:v>
                </c:pt>
                <c:pt idx="2">
                  <c:v>1645</c:v>
                </c:pt>
                <c:pt idx="3">
                  <c:v>1647</c:v>
                </c:pt>
                <c:pt idx="4">
                  <c:v>1688</c:v>
                </c:pt>
                <c:pt idx="5">
                  <c:v>1629</c:v>
                </c:pt>
                <c:pt idx="6">
                  <c:v>1659</c:v>
                </c:pt>
                <c:pt idx="7">
                  <c:v>1698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5BC-417E-AFDC-0DEB60F51879}"/>
            </c:ext>
          </c:extLst>
        </c:ser>
        <c:ser>
          <c:idx val="1"/>
          <c:order val="1"/>
          <c:tx>
            <c:strRef>
              <c:f>'[ROB2024_GRAPH.xlsx]PRESENTATION ROB'!$A$5</c:f>
              <c:strCache>
                <c:ptCount val="1"/>
                <c:pt idx="0">
                  <c:v>Communes de même strate  au niveau national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'[ROB2024_GRAPH.xlsx]PRESENTATION ROB'!$B$3:$J$3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'[ROB2024_GRAPH.xlsx]PRESENTATION ROB'!$B$5:$J$5</c:f>
              <c:numCache>
                <c:formatCode>General</c:formatCode>
                <c:ptCount val="9"/>
                <c:pt idx="0">
                  <c:v>1402</c:v>
                </c:pt>
                <c:pt idx="1">
                  <c:v>1430</c:v>
                </c:pt>
                <c:pt idx="2">
                  <c:v>1441</c:v>
                </c:pt>
                <c:pt idx="3">
                  <c:v>1440</c:v>
                </c:pt>
                <c:pt idx="4">
                  <c:v>1477</c:v>
                </c:pt>
                <c:pt idx="5">
                  <c:v>1426</c:v>
                </c:pt>
                <c:pt idx="6">
                  <c:v>1460</c:v>
                </c:pt>
                <c:pt idx="7">
                  <c:v>1510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C-65BC-417E-AFDC-0DEB60F51879}"/>
            </c:ext>
          </c:extLst>
        </c:ser>
        <c:ser>
          <c:idx val="2"/>
          <c:order val="2"/>
          <c:tx>
            <c:strRef>
              <c:f>'[ROB2024_GRAPH.xlsx]PRESENTATION ROB'!$A$6</c:f>
              <c:strCache>
                <c:ptCount val="1"/>
                <c:pt idx="0">
                  <c:v>Communes de même strate au niveau départemental</c:v>
                </c:pt>
              </c:strCache>
            </c:strRef>
          </c:tx>
          <c:spPr>
            <a:ln w="28575" cap="rnd">
              <a:solidFill>
                <a:srgbClr val="339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399FF"/>
              </a:solidFill>
              <a:ln w="9525">
                <a:solidFill>
                  <a:srgbClr val="3399FF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'[ROB2024_GRAPH.xlsx]PRESENTATION ROB'!$B$3:$J$3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'[ROB2024_GRAPH.xlsx]PRESENTATION ROB'!$B$6:$J$6</c:f>
              <c:numCache>
                <c:formatCode>General</c:formatCode>
                <c:ptCount val="9"/>
                <c:pt idx="0">
                  <c:v>1389</c:v>
                </c:pt>
                <c:pt idx="1">
                  <c:v>1535</c:v>
                </c:pt>
                <c:pt idx="2">
                  <c:v>1530</c:v>
                </c:pt>
                <c:pt idx="3">
                  <c:v>1555</c:v>
                </c:pt>
                <c:pt idx="4">
                  <c:v>1569</c:v>
                </c:pt>
                <c:pt idx="5">
                  <c:v>1518</c:v>
                </c:pt>
                <c:pt idx="6">
                  <c:v>1540</c:v>
                </c:pt>
                <c:pt idx="7">
                  <c:v>1583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5BC-417E-AFDC-0DEB60F51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8628288"/>
        <c:axId val="1998634112"/>
        <c:extLst/>
      </c:lineChart>
      <c:catAx>
        <c:axId val="199862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98634112"/>
        <c:crosses val="autoZero"/>
        <c:auto val="1"/>
        <c:lblAlgn val="ctr"/>
        <c:lblOffset val="100"/>
        <c:noMultiLvlLbl val="0"/>
      </c:catAx>
      <c:valAx>
        <c:axId val="1998634112"/>
        <c:scaling>
          <c:orientation val="minMax"/>
          <c:min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9862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892461491911214E-2"/>
          <c:y val="0.86309414378047911"/>
          <c:w val="0.94673739090323805"/>
          <c:h val="0.136905856219520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>
                <a:solidFill>
                  <a:sysClr val="windowText" lastClr="000000"/>
                </a:solidFill>
              </a:rPr>
              <a:t>CAF brute(€/habitant)</a:t>
            </a:r>
          </a:p>
        </c:rich>
      </c:tx>
      <c:layout>
        <c:manualLayout>
          <c:xMode val="edge"/>
          <c:yMode val="edge"/>
          <c:x val="0.34454855643044618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'[ROB2024_GRAPH.xlsx]Comparaisons (2)'!$A$28</c:f>
              <c:strCache>
                <c:ptCount val="1"/>
                <c:pt idx="0">
                  <c:v>Achères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5C-434E-A9FB-9C09A4CA4604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5C-434E-A9FB-9C09A4CA46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'[ROB2024_GRAPH.xlsx]Comparaisons (2)'!$B$24:$F$24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'[ROB2024_GRAPH.xlsx]Comparaisons (2)'!$B$28:$F$28</c:f>
              <c:numCache>
                <c:formatCode>General</c:formatCode>
                <c:ptCount val="5"/>
                <c:pt idx="0">
                  <c:v>15</c:v>
                </c:pt>
                <c:pt idx="1">
                  <c:v>69</c:v>
                </c:pt>
                <c:pt idx="2" formatCode="#,##0">
                  <c:v>64</c:v>
                </c:pt>
                <c:pt idx="3" formatCode="#,##0">
                  <c:v>131</c:v>
                </c:pt>
                <c:pt idx="4" formatCode="#,##0">
                  <c:v>147.63154723278021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5C-434E-A9FB-9C09A4CA4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39006336"/>
        <c:axId val="339005920"/>
      </c:barChart>
      <c:lineChart>
        <c:grouping val="standard"/>
        <c:varyColors val="0"/>
        <c:ser>
          <c:idx val="0"/>
          <c:order val="0"/>
          <c:tx>
            <c:strRef>
              <c:f>'[ROB2024_GRAPH.xlsx]Comparaisons (2)'!$A$25</c:f>
              <c:strCache>
                <c:ptCount val="1"/>
                <c:pt idx="0">
                  <c:v>communes de la même strate démographique au niveau régional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'[ROB2024_GRAPH.xlsx]Comparaisons (2)'!$B$24:$F$24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'[ROB2024_GRAPH.xlsx]Comparaisons (2)'!$B$25:$F$25</c:f>
              <c:numCache>
                <c:formatCode>General</c:formatCode>
                <c:ptCount val="5"/>
                <c:pt idx="0">
                  <c:v>207</c:v>
                </c:pt>
                <c:pt idx="1">
                  <c:v>195</c:v>
                </c:pt>
                <c:pt idx="2">
                  <c:v>198</c:v>
                </c:pt>
                <c:pt idx="3">
                  <c:v>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5C-434E-A9FB-9C09A4CA4604}"/>
            </c:ext>
          </c:extLst>
        </c:ser>
        <c:ser>
          <c:idx val="1"/>
          <c:order val="1"/>
          <c:tx>
            <c:strRef>
              <c:f>'[ROB2024_GRAPH.xlsx]Comparaisons (2)'!$A$26</c:f>
              <c:strCache>
                <c:ptCount val="1"/>
                <c:pt idx="0">
                  <c:v>communes de la même strate démographique au niveau départemental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'[ROB2024_GRAPH.xlsx]Comparaisons (2)'!$B$24:$F$24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'[ROB2024_GRAPH.xlsx]Comparaisons (2)'!$B$26:$F$26</c:f>
              <c:numCache>
                <c:formatCode>General</c:formatCode>
                <c:ptCount val="5"/>
                <c:pt idx="0">
                  <c:v>199</c:v>
                </c:pt>
                <c:pt idx="1">
                  <c:v>182</c:v>
                </c:pt>
                <c:pt idx="2">
                  <c:v>199</c:v>
                </c:pt>
                <c:pt idx="3">
                  <c:v>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F5C-434E-A9FB-9C09A4CA4604}"/>
            </c:ext>
          </c:extLst>
        </c:ser>
        <c:ser>
          <c:idx val="2"/>
          <c:order val="2"/>
          <c:tx>
            <c:strRef>
              <c:f>'[ROB2024_GRAPH.xlsx]Comparaisons (2)'!$A$27</c:f>
              <c:strCache>
                <c:ptCount val="1"/>
                <c:pt idx="0">
                  <c:v>communes de la même strate démographique au niveau national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F5C-434E-A9FB-9C09A4CA46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'[ROB2024_GRAPH.xlsx]Comparaisons (2)'!$B$24:$F$24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'[ROB2024_GRAPH.xlsx]Comparaisons (2)'!$B$27:$F$27</c:f>
              <c:numCache>
                <c:formatCode>General</c:formatCode>
                <c:ptCount val="5"/>
                <c:pt idx="0">
                  <c:v>196</c:v>
                </c:pt>
                <c:pt idx="1">
                  <c:v>188</c:v>
                </c:pt>
                <c:pt idx="2">
                  <c:v>201</c:v>
                </c:pt>
                <c:pt idx="3">
                  <c:v>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F5C-434E-A9FB-9C09A4CA4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006336"/>
        <c:axId val="339005920"/>
      </c:lineChart>
      <c:catAx>
        <c:axId val="33900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9005920"/>
        <c:crosses val="autoZero"/>
        <c:auto val="1"/>
        <c:lblAlgn val="ctr"/>
        <c:lblOffset val="100"/>
        <c:noMultiLvlLbl val="0"/>
      </c:catAx>
      <c:valAx>
        <c:axId val="339005920"/>
        <c:scaling>
          <c:orientation val="minMax"/>
          <c:max val="21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900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257569607922725"/>
          <c:w val="0.97751133381054645"/>
          <c:h val="0.24742434157443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10917941050352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'[ROB2024_GRAPH.xlsx]BP 2014-2021-2022 '!$A$134</c:f>
              <c:strCache>
                <c:ptCount val="1"/>
                <c:pt idx="0">
                  <c:v>Epargne brute en K€ (après neutralisation des recettes de foretage)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4A4-4F49-B439-FA83735C5ABF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A4-4F49-B439-FA83735C5AB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4A4-4F49-B439-FA83735C5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'[ROB2024_GRAPH.xlsx]BP 2014-2021-2022 '!$B$133:$F$133</c:f>
              <c:strCache>
                <c:ptCount val="5"/>
                <c:pt idx="0">
                  <c:v>2013</c:v>
                </c:pt>
                <c:pt idx="1">
                  <c:v>2019</c:v>
                </c:pt>
                <c:pt idx="2">
                  <c:v>2021</c:v>
                </c:pt>
                <c:pt idx="3">
                  <c:v>2022</c:v>
                </c:pt>
                <c:pt idx="4">
                  <c:v>2023*</c:v>
                </c:pt>
              </c:strCache>
            </c:strRef>
          </c:cat>
          <c:val>
            <c:numRef>
              <c:f>'[ROB2024_GRAPH.xlsx]BP 2014-2021-2022 '!$B$134:$F$134</c:f>
              <c:numCache>
                <c:formatCode>General</c:formatCode>
                <c:ptCount val="5"/>
                <c:pt idx="0">
                  <c:v>-2055</c:v>
                </c:pt>
                <c:pt idx="1">
                  <c:v>308</c:v>
                </c:pt>
                <c:pt idx="2">
                  <c:v>1351</c:v>
                </c:pt>
                <c:pt idx="3">
                  <c:v>2843</c:v>
                </c:pt>
                <c:pt idx="4">
                  <c:v>3185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A4-4F49-B439-FA83735C5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5228160"/>
        <c:axId val="625225208"/>
      </c:barChart>
      <c:catAx>
        <c:axId val="62522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25225208"/>
        <c:crosses val="autoZero"/>
        <c:auto val="1"/>
        <c:lblAlgn val="ctr"/>
        <c:lblOffset val="100"/>
        <c:noMultiLvlLbl val="0"/>
      </c:catAx>
      <c:valAx>
        <c:axId val="625225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2522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'[ROB2024_GRAPH.xlsx]graph rob'!$A$73</c:f>
              <c:strCache>
                <c:ptCount val="1"/>
                <c:pt idx="0">
                  <c:v>Charges à caractère général (011)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'[ROB2024_GRAPH.xlsx]graph rob'!$B$72:$I$72</c:f>
              <c:strCach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2023*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strCache>
            </c:strRef>
          </c:cat>
          <c:val>
            <c:numRef>
              <c:f>'[ROB2024_GRAPH.xlsx]graph rob'!$B$73:$I$73</c:f>
              <c:numCache>
                <c:formatCode>#,##0</c:formatCode>
                <c:ptCount val="8"/>
                <c:pt idx="0">
                  <c:v>6141</c:v>
                </c:pt>
                <c:pt idx="1">
                  <c:v>5342</c:v>
                </c:pt>
                <c:pt idx="2">
                  <c:v>5707</c:v>
                </c:pt>
                <c:pt idx="3">
                  <c:v>5903</c:v>
                </c:pt>
                <c:pt idx="4">
                  <c:v>6893</c:v>
                </c:pt>
                <c:pt idx="5">
                  <c:v>7174</c:v>
                </c:pt>
                <c:pt idx="6">
                  <c:v>7200</c:v>
                </c:pt>
                <c:pt idx="7">
                  <c:v>7200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2A-4AC9-8B2D-9331A058A24E}"/>
            </c:ext>
          </c:extLst>
        </c:ser>
        <c:ser>
          <c:idx val="1"/>
          <c:order val="1"/>
          <c:tx>
            <c:strRef>
              <c:f>'[ROB2024_GRAPH.xlsx]graph rob'!$A$74</c:f>
              <c:strCache>
                <c:ptCount val="1"/>
                <c:pt idx="0">
                  <c:v>Charges de personnel et frais assimilés (012)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5034013605442185E-3"/>
                  <c:y val="-9.25214309742558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12A-4AC9-8B2D-9331A058A24E}"/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'[ROB2024_GRAPH.xlsx]graph rob'!$B$72:$I$72</c:f>
              <c:strCach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2023*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strCache>
            </c:strRef>
          </c:cat>
          <c:val>
            <c:numRef>
              <c:f>'[ROB2024_GRAPH.xlsx]graph rob'!$B$74:$I$74</c:f>
              <c:numCache>
                <c:formatCode>#,##0</c:formatCode>
                <c:ptCount val="8"/>
                <c:pt idx="0">
                  <c:v>18618</c:v>
                </c:pt>
                <c:pt idx="1">
                  <c:v>18026</c:v>
                </c:pt>
                <c:pt idx="2">
                  <c:v>18299</c:v>
                </c:pt>
                <c:pt idx="3">
                  <c:v>18600</c:v>
                </c:pt>
                <c:pt idx="4">
                  <c:v>18924</c:v>
                </c:pt>
                <c:pt idx="5">
                  <c:v>19200</c:v>
                </c:pt>
                <c:pt idx="6">
                  <c:v>19400</c:v>
                </c:pt>
                <c:pt idx="7">
                  <c:v>19500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2A-4AC9-8B2D-9331A058A24E}"/>
            </c:ext>
          </c:extLst>
        </c:ser>
        <c:ser>
          <c:idx val="2"/>
          <c:order val="2"/>
          <c:tx>
            <c:strRef>
              <c:f>'[ROB2024_GRAPH.xlsx]graph rob'!$A$75</c:f>
              <c:strCache>
                <c:ptCount val="1"/>
                <c:pt idx="0">
                  <c:v>Atténuation de produits (014)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'[ROB2024_GRAPH.xlsx]graph rob'!$B$72:$I$72</c:f>
              <c:strCach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2023*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strCache>
            </c:strRef>
          </c:cat>
          <c:val>
            <c:numRef>
              <c:f>'[ROB2024_GRAPH.xlsx]graph rob'!$B$75:$I$75</c:f>
              <c:numCache>
                <c:formatCode>#,##0</c:formatCode>
                <c:ptCount val="8"/>
                <c:pt idx="0">
                  <c:v>232</c:v>
                </c:pt>
                <c:pt idx="1">
                  <c:v>232</c:v>
                </c:pt>
                <c:pt idx="2">
                  <c:v>297</c:v>
                </c:pt>
                <c:pt idx="3">
                  <c:v>258</c:v>
                </c:pt>
                <c:pt idx="4">
                  <c:v>161</c:v>
                </c:pt>
                <c:pt idx="5">
                  <c:v>161</c:v>
                </c:pt>
                <c:pt idx="6">
                  <c:v>161</c:v>
                </c:pt>
                <c:pt idx="7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2A-4AC9-8B2D-9331A058A24E}"/>
            </c:ext>
          </c:extLst>
        </c:ser>
        <c:ser>
          <c:idx val="3"/>
          <c:order val="3"/>
          <c:tx>
            <c:strRef>
              <c:f>'[ROB2024_GRAPH.xlsx]graph rob'!$A$76</c:f>
              <c:strCache>
                <c:ptCount val="1"/>
                <c:pt idx="0">
                  <c:v>Autres charges de gestion courante (65)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9216047886178E-3"/>
                  <c:y val="1.98135304961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12A-4AC9-8B2D-9331A058A24E}"/>
                </c:ext>
              </c:extLst>
            </c:dLbl>
            <c:dLbl>
              <c:idx val="1"/>
              <c:layout>
                <c:manualLayout>
                  <c:x val="-4.3237422273435619E-17"/>
                  <c:y val="2.7243604432224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12A-4AC9-8B2D-9331A058A24E}"/>
                </c:ext>
              </c:extLst>
            </c:dLbl>
            <c:dLbl>
              <c:idx val="2"/>
              <c:layout>
                <c:manualLayout>
                  <c:x val="0"/>
                  <c:y val="1.733683918414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12A-4AC9-8B2D-9331A058A24E}"/>
                </c:ext>
              </c:extLst>
            </c:dLbl>
            <c:dLbl>
              <c:idx val="3"/>
              <c:layout>
                <c:manualLayout>
                  <c:x val="2.3584320957723988E-3"/>
                  <c:y val="1.9813530496163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12A-4AC9-8B2D-9331A058A24E}"/>
                </c:ext>
              </c:extLst>
            </c:dLbl>
            <c:dLbl>
              <c:idx val="4"/>
              <c:layout>
                <c:manualLayout>
                  <c:x val="2.3584320957723988E-3"/>
                  <c:y val="1.2383456560101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12A-4AC9-8B2D-9331A058A24E}"/>
                </c:ext>
              </c:extLst>
            </c:dLbl>
            <c:dLbl>
              <c:idx val="5"/>
              <c:layout>
                <c:manualLayout>
                  <c:x val="0"/>
                  <c:y val="1.4860147872122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12A-4AC9-8B2D-9331A058A24E}"/>
                </c:ext>
              </c:extLst>
            </c:dLbl>
            <c:dLbl>
              <c:idx val="6"/>
              <c:layout>
                <c:manualLayout>
                  <c:x val="0"/>
                  <c:y val="2.2290221808183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12A-4AC9-8B2D-9331A058A24E}"/>
                </c:ext>
              </c:extLst>
            </c:dLbl>
            <c:dLbl>
              <c:idx val="7"/>
              <c:layout>
                <c:manualLayout>
                  <c:x val="1.1792160478860266E-3"/>
                  <c:y val="2.4766913120203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12A-4AC9-8B2D-9331A058A24E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'[ROB2024_GRAPH.xlsx]graph rob'!$B$72:$I$72</c:f>
              <c:strCach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2023*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strCache>
            </c:strRef>
          </c:cat>
          <c:val>
            <c:numRef>
              <c:f>'[ROB2024_GRAPH.xlsx]graph rob'!$B$76:$I$76</c:f>
              <c:numCache>
                <c:formatCode>#,##0</c:formatCode>
                <c:ptCount val="8"/>
                <c:pt idx="0">
                  <c:v>2287</c:v>
                </c:pt>
                <c:pt idx="1">
                  <c:v>2411</c:v>
                </c:pt>
                <c:pt idx="2">
                  <c:v>2208</c:v>
                </c:pt>
                <c:pt idx="3">
                  <c:v>2573</c:v>
                </c:pt>
                <c:pt idx="4">
                  <c:v>2735</c:v>
                </c:pt>
                <c:pt idx="5">
                  <c:v>2604</c:v>
                </c:pt>
                <c:pt idx="6">
                  <c:v>2604</c:v>
                </c:pt>
                <c:pt idx="7">
                  <c:v>2604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2A-4AC9-8B2D-9331A058A24E}"/>
            </c:ext>
          </c:extLst>
        </c:ser>
        <c:ser>
          <c:idx val="4"/>
          <c:order val="4"/>
          <c:tx>
            <c:strRef>
              <c:f>'[ROB2024_GRAPH.xlsx]graph rob'!$A$77</c:f>
              <c:strCache>
                <c:ptCount val="1"/>
                <c:pt idx="0">
                  <c:v>Intérêts de la dette (66)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'[ROB2024_GRAPH.xlsx]graph rob'!$B$72:$I$72</c:f>
              <c:strCach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2023*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strCache>
            </c:strRef>
          </c:cat>
          <c:val>
            <c:numRef>
              <c:f>'[ROB2024_GRAPH.xlsx]graph rob'!$B$77:$I$77</c:f>
              <c:numCache>
                <c:formatCode>#,##0</c:formatCode>
                <c:ptCount val="8"/>
                <c:pt idx="0">
                  <c:v>543</c:v>
                </c:pt>
                <c:pt idx="1">
                  <c:v>497</c:v>
                </c:pt>
                <c:pt idx="2">
                  <c:v>453</c:v>
                </c:pt>
                <c:pt idx="3">
                  <c:v>491</c:v>
                </c:pt>
                <c:pt idx="4">
                  <c:v>646</c:v>
                </c:pt>
                <c:pt idx="5">
                  <c:v>658</c:v>
                </c:pt>
                <c:pt idx="6">
                  <c:v>607</c:v>
                </c:pt>
                <c:pt idx="7">
                  <c:v>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2A-4AC9-8B2D-9331A058A24E}"/>
            </c:ext>
          </c:extLst>
        </c:ser>
        <c:ser>
          <c:idx val="5"/>
          <c:order val="5"/>
          <c:tx>
            <c:strRef>
              <c:f>'[ROB2024_GRAPH.xlsx]graph rob'!$A$78</c:f>
              <c:strCache>
                <c:ptCount val="1"/>
                <c:pt idx="0">
                  <c:v>Charges exceptionnelles (67)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'[ROB2024_GRAPH.xlsx]graph rob'!$B$72:$I$72</c:f>
              <c:strCach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2023*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strCache>
            </c:strRef>
          </c:cat>
          <c:val>
            <c:numRef>
              <c:f>'[ROB2024_GRAPH.xlsx]graph rob'!$B$78:$I$78</c:f>
              <c:numCache>
                <c:formatCode>#,##0</c:formatCode>
                <c:ptCount val="8"/>
                <c:pt idx="0">
                  <c:v>252</c:v>
                </c:pt>
                <c:pt idx="1">
                  <c:v>361</c:v>
                </c:pt>
                <c:pt idx="2">
                  <c:v>345</c:v>
                </c:pt>
                <c:pt idx="3">
                  <c:v>241</c:v>
                </c:pt>
                <c:pt idx="4">
                  <c:v>427</c:v>
                </c:pt>
                <c:pt idx="5">
                  <c:v>243</c:v>
                </c:pt>
                <c:pt idx="6">
                  <c:v>243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2A-4AC9-8B2D-9331A058A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2369231"/>
        <c:axId val="582367567"/>
      </c:barChart>
      <c:catAx>
        <c:axId val="582369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2367567"/>
        <c:crosses val="autoZero"/>
        <c:auto val="1"/>
        <c:lblAlgn val="ctr"/>
        <c:lblOffset val="100"/>
        <c:noMultiLvlLbl val="0"/>
      </c:catAx>
      <c:valAx>
        <c:axId val="582367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2369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'[ROB2024_GRAPH.xlsx]graph rob'!$A$41</c:f>
              <c:strCache>
                <c:ptCount val="1"/>
                <c:pt idx="0">
                  <c:v>Produits des services (70)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00206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'[ROB2024_GRAPH.xlsx]graph rob'!$B$40:$I$40</c:f>
              <c:numCache>
                <c:formatCode>General</c:formatCod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numCache>
            </c:numRef>
          </c:cat>
          <c:val>
            <c:numRef>
              <c:f>'[ROB2024_GRAPH.xlsx]graph rob'!$B$41:$I$41</c:f>
              <c:numCache>
                <c:formatCode>#,##0</c:formatCode>
                <c:ptCount val="8"/>
                <c:pt idx="0">
                  <c:v>2326</c:v>
                </c:pt>
                <c:pt idx="1">
                  <c:v>1637</c:v>
                </c:pt>
                <c:pt idx="2">
                  <c:v>1932</c:v>
                </c:pt>
                <c:pt idx="3">
                  <c:v>2014</c:v>
                </c:pt>
                <c:pt idx="4">
                  <c:v>2203</c:v>
                </c:pt>
                <c:pt idx="5">
                  <c:v>2162</c:v>
                </c:pt>
                <c:pt idx="6">
                  <c:v>2239</c:v>
                </c:pt>
                <c:pt idx="7">
                  <c:v>2273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1-41B5-A31B-4A7325ADCBFB}"/>
            </c:ext>
          </c:extLst>
        </c:ser>
        <c:ser>
          <c:idx val="1"/>
          <c:order val="1"/>
          <c:tx>
            <c:strRef>
              <c:f>'[ROB2024_GRAPH.xlsx]graph rob'!$A$42</c:f>
              <c:strCache>
                <c:ptCount val="1"/>
                <c:pt idx="0">
                  <c:v>Impôts et taxes (73)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'[ROB2024_GRAPH.xlsx]graph rob'!$B$40:$I$40</c:f>
              <c:numCache>
                <c:formatCode>General</c:formatCod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numCache>
            </c:numRef>
          </c:cat>
          <c:val>
            <c:numRef>
              <c:f>'[ROB2024_GRAPH.xlsx]graph rob'!$B$42:$I$42</c:f>
              <c:numCache>
                <c:formatCode>#,##0</c:formatCode>
                <c:ptCount val="8"/>
                <c:pt idx="0">
                  <c:v>17030</c:v>
                </c:pt>
                <c:pt idx="1">
                  <c:v>17027</c:v>
                </c:pt>
                <c:pt idx="2">
                  <c:v>17939</c:v>
                </c:pt>
                <c:pt idx="3">
                  <c:v>20601</c:v>
                </c:pt>
                <c:pt idx="4">
                  <c:v>21790</c:v>
                </c:pt>
                <c:pt idx="5">
                  <c:v>22144</c:v>
                </c:pt>
                <c:pt idx="6">
                  <c:v>22383</c:v>
                </c:pt>
                <c:pt idx="7">
                  <c:v>22631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91-41B5-A31B-4A7325ADCBFB}"/>
            </c:ext>
          </c:extLst>
        </c:ser>
        <c:ser>
          <c:idx val="2"/>
          <c:order val="2"/>
          <c:tx>
            <c:strRef>
              <c:f>'[ROB2024_GRAPH.xlsx]graph rob'!$A$43</c:f>
              <c:strCache>
                <c:ptCount val="1"/>
                <c:pt idx="0">
                  <c:v>Dotations et participations (74)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'[ROB2024_GRAPH.xlsx]graph rob'!$B$40:$I$40</c:f>
              <c:numCache>
                <c:formatCode>General</c:formatCod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numCache>
            </c:numRef>
          </c:cat>
          <c:val>
            <c:numRef>
              <c:f>'[ROB2024_GRAPH.xlsx]graph rob'!$B$43:$I$43</c:f>
              <c:numCache>
                <c:formatCode>#,##0</c:formatCode>
                <c:ptCount val="8"/>
                <c:pt idx="0">
                  <c:v>8179</c:v>
                </c:pt>
                <c:pt idx="1">
                  <c:v>8505</c:v>
                </c:pt>
                <c:pt idx="2">
                  <c:v>7888</c:v>
                </c:pt>
                <c:pt idx="3">
                  <c:v>7647</c:v>
                </c:pt>
                <c:pt idx="4">
                  <c:v>8007</c:v>
                </c:pt>
                <c:pt idx="5">
                  <c:v>7751</c:v>
                </c:pt>
                <c:pt idx="6">
                  <c:v>7735</c:v>
                </c:pt>
                <c:pt idx="7">
                  <c:v>7716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91-41B5-A31B-4A7325ADCBFB}"/>
            </c:ext>
          </c:extLst>
        </c:ser>
        <c:ser>
          <c:idx val="3"/>
          <c:order val="3"/>
          <c:tx>
            <c:strRef>
              <c:f>'[ROB2024_GRAPH.xlsx]graph rob'!$A$44</c:f>
              <c:strCache>
                <c:ptCount val="1"/>
                <c:pt idx="0">
                  <c:v>Autres ressources (75+013) dont CCAS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'[ROB2024_GRAPH.xlsx]graph rob'!$B$40:$I$40</c:f>
              <c:numCache>
                <c:formatCode>General</c:formatCod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numCache>
            </c:numRef>
          </c:cat>
          <c:val>
            <c:numRef>
              <c:f>'[ROB2024_GRAPH.xlsx]graph rob'!$B$44:$I$44</c:f>
              <c:numCache>
                <c:formatCode>#,##0</c:formatCode>
                <c:ptCount val="8"/>
                <c:pt idx="0">
                  <c:v>667</c:v>
                </c:pt>
                <c:pt idx="1">
                  <c:v>865</c:v>
                </c:pt>
                <c:pt idx="2">
                  <c:v>842</c:v>
                </c:pt>
                <c:pt idx="3">
                  <c:v>585</c:v>
                </c:pt>
                <c:pt idx="4">
                  <c:v>582</c:v>
                </c:pt>
                <c:pt idx="5">
                  <c:v>386</c:v>
                </c:pt>
                <c:pt idx="6">
                  <c:v>386</c:v>
                </c:pt>
                <c:pt idx="7">
                  <c:v>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91-41B5-A31B-4A7325ADCBFB}"/>
            </c:ext>
          </c:extLst>
        </c:ser>
        <c:ser>
          <c:idx val="4"/>
          <c:order val="4"/>
          <c:tx>
            <c:strRef>
              <c:f>'[ROB2024_GRAPH.xlsx]graph rob'!$A$45</c:f>
              <c:strCache>
                <c:ptCount val="1"/>
                <c:pt idx="0">
                  <c:v>Produits financiers (76)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'[ROB2024_GRAPH.xlsx]graph rob'!$B$40:$I$40</c:f>
              <c:numCache>
                <c:formatCode>General</c:formatCod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numCache>
            </c:numRef>
          </c:cat>
          <c:val>
            <c:numRef>
              <c:f>'[ROB2024_GRAPH.xlsx]graph rob'!$B$45:$I$45</c:f>
              <c:numCache>
                <c:formatCode>#,##0</c:formatCode>
                <c:ptCount val="8"/>
                <c:pt idx="0">
                  <c:v>45</c:v>
                </c:pt>
                <c:pt idx="1">
                  <c:v>30</c:v>
                </c:pt>
                <c:pt idx="2">
                  <c:v>35</c:v>
                </c:pt>
                <c:pt idx="3">
                  <c:v>18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91-41B5-A31B-4A7325ADCBFB}"/>
            </c:ext>
          </c:extLst>
        </c:ser>
        <c:ser>
          <c:idx val="5"/>
          <c:order val="5"/>
          <c:tx>
            <c:strRef>
              <c:f>'[ROB2024_GRAPH.xlsx]graph rob'!$A$46</c:f>
              <c:strCache>
                <c:ptCount val="1"/>
                <c:pt idx="0">
                  <c:v>Produits exceptionnels (77) (hors cessions)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  <a:ln>
              <a:noFill/>
            </a:ln>
            <a:effectLst/>
          </c:spPr>
          <c:invertIfNegative val="0"/>
          <c:cat>
            <c:numRef>
              <c:f>'[ROB2024_GRAPH.xlsx]graph rob'!$B$40:$I$40</c:f>
              <c:numCache>
                <c:formatCode>General</c:formatCode>
                <c:ptCount val="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</c:numCache>
            </c:numRef>
          </c:cat>
          <c:val>
            <c:numRef>
              <c:f>'[ROB2024_GRAPH.xlsx]graph rob'!$B$46:$I$46</c:f>
              <c:numCache>
                <c:formatCode>#,##0</c:formatCode>
                <c:ptCount val="8"/>
                <c:pt idx="0">
                  <c:v>132</c:v>
                </c:pt>
                <c:pt idx="1">
                  <c:v>270</c:v>
                </c:pt>
                <c:pt idx="2">
                  <c:v>14</c:v>
                </c:pt>
                <c:pt idx="3">
                  <c:v>43</c:v>
                </c:pt>
                <c:pt idx="4">
                  <c:v>380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91-41B5-A31B-4A7325ADC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098959"/>
        <c:axId val="375098543"/>
      </c:barChart>
      <c:catAx>
        <c:axId val="37509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5098543"/>
        <c:crosses val="autoZero"/>
        <c:auto val="1"/>
        <c:lblAlgn val="ctr"/>
        <c:lblOffset val="100"/>
        <c:noMultiLvlLbl val="0"/>
      </c:catAx>
      <c:valAx>
        <c:axId val="375098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5098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753604169044089E-2"/>
          <c:y val="0.7590502162674756"/>
          <c:w val="0.94524640255792636"/>
          <c:h val="0.22573388267661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'[ROB2024_GRAPH.xlsx]PRESENTATION ROB'!$A$65</c:f>
              <c:strCache>
                <c:ptCount val="1"/>
                <c:pt idx="0">
                  <c:v>Epargne brute en K€ (après neutralisation des recettes de foretage)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17A-45ED-B68B-5C90B71C4565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7A-45ED-B68B-5C90B71C456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17A-45ED-B68B-5C90B71C4565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C8E-4A99-9FA0-87845FB987D8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C8E-4A99-9FA0-87845FB987D8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17A-45ED-B68B-5C90B71C45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'[ROB2024_GRAPH.xlsx]PRESENTATION ROB'!$B$64:$I$64</c:f>
              <c:strCache>
                <c:ptCount val="8"/>
                <c:pt idx="0">
                  <c:v>CA 2013</c:v>
                </c:pt>
                <c:pt idx="1">
                  <c:v>CA 2019</c:v>
                </c:pt>
                <c:pt idx="2">
                  <c:v>CA 2021</c:v>
                </c:pt>
                <c:pt idx="3">
                  <c:v>CA 2022</c:v>
                </c:pt>
                <c:pt idx="4">
                  <c:v>CA 2023*</c:v>
                </c:pt>
                <c:pt idx="5">
                  <c:v>BP 2024</c:v>
                </c:pt>
                <c:pt idx="6">
                  <c:v>BP 2025</c:v>
                </c:pt>
                <c:pt idx="7">
                  <c:v>BP 2026</c:v>
                </c:pt>
              </c:strCache>
            </c:strRef>
          </c:cat>
          <c:val>
            <c:numRef>
              <c:f>'[ROB2024_GRAPH.xlsx]PRESENTATION ROB'!$B$65:$I$65</c:f>
              <c:numCache>
                <c:formatCode>General</c:formatCode>
                <c:ptCount val="8"/>
                <c:pt idx="0">
                  <c:v>-2055</c:v>
                </c:pt>
                <c:pt idx="1">
                  <c:v>308</c:v>
                </c:pt>
                <c:pt idx="2">
                  <c:v>1351</c:v>
                </c:pt>
                <c:pt idx="3">
                  <c:v>2843</c:v>
                </c:pt>
                <c:pt idx="4">
                  <c:v>3185</c:v>
                </c:pt>
                <c:pt idx="5">
                  <c:v>2403</c:v>
                </c:pt>
                <c:pt idx="6">
                  <c:v>2528</c:v>
                </c:pt>
                <c:pt idx="7">
                  <c:v>2964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7A-45ED-B68B-5C90B71C4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2889248"/>
        <c:axId val="1852893824"/>
      </c:barChart>
      <c:catAx>
        <c:axId val="185288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52893824"/>
        <c:crosses val="autoZero"/>
        <c:auto val="1"/>
        <c:lblAlgn val="ctr"/>
        <c:lblOffset val="100"/>
        <c:noMultiLvlLbl val="0"/>
      </c:catAx>
      <c:valAx>
        <c:axId val="185289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5288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'[ROB2024_GRAPH.xlsx]emprunts def'!$K$14</c:f>
              <c:strCache>
                <c:ptCount val="1"/>
                <c:pt idx="0">
                  <c:v>Encours de la dette au 31/12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6CF-4C4A-98CF-6667193D010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CF-4C4A-98CF-6667193D0103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6CF-4C4A-98CF-6667193D0103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CF-4C4A-98CF-6667193D0103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CF-4C4A-98CF-6667193D01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'[ROB2024_GRAPH.xlsx]emprunts def'!$L$13:$T$13</c:f>
              <c:numCache>
                <c:formatCode>General</c:formatCode>
                <c:ptCount val="9"/>
                <c:pt idx="0">
                  <c:v>2013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numCache>
            </c:numRef>
          </c:cat>
          <c:val>
            <c:numRef>
              <c:f>'[ROB2024_GRAPH.xlsx]emprunts def'!$L$14:$T$14</c:f>
              <c:numCache>
                <c:formatCode>#,##0</c:formatCode>
                <c:ptCount val="9"/>
                <c:pt idx="0">
                  <c:v>23502116</c:v>
                </c:pt>
                <c:pt idx="1">
                  <c:v>21985726</c:v>
                </c:pt>
                <c:pt idx="2">
                  <c:v>20992818</c:v>
                </c:pt>
                <c:pt idx="3">
                  <c:v>20313277</c:v>
                </c:pt>
                <c:pt idx="4">
                  <c:v>23130178.84</c:v>
                </c:pt>
                <c:pt idx="5">
                  <c:v>22288766.649999999</c:v>
                </c:pt>
                <c:pt idx="6">
                  <c:v>22228550.539999999</c:v>
                </c:pt>
                <c:pt idx="7">
                  <c:v>21037548.859999999</c:v>
                </c:pt>
                <c:pt idx="8">
                  <c:v>20757620.710000001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CF-4C4A-98CF-6667193D0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701472"/>
        <c:axId val="593704424"/>
      </c:barChart>
      <c:catAx>
        <c:axId val="59370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3704424"/>
        <c:crosses val="autoZero"/>
        <c:auto val="1"/>
        <c:lblAlgn val="ctr"/>
        <c:lblOffset val="100"/>
        <c:noMultiLvlLbl val="0"/>
      </c:catAx>
      <c:valAx>
        <c:axId val="593704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3701472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'[ROB2024_GRAPH.xlsx]PRESENTATION ROB'!$A$51</c:f>
              <c:strCache>
                <c:ptCount val="1"/>
                <c:pt idx="0">
                  <c:v>Capacité de desendettement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0C-4E95-ABA4-7AD0E1169D0A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0C-4E95-ABA4-7AD0E1169D0A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0C-4E95-ABA4-7AD0E1169D0A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25-44DE-A6BF-E2BCE0DC1191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0C-4E95-ABA4-7AD0E1169D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'[ROB2024_GRAPH.xlsx]PRESENTATION ROB'!$B$50:$H$50</c:f>
              <c:numCache>
                <c:formatCode>General</c:formatCode>
                <c:ptCount val="7"/>
                <c:pt idx="0">
                  <c:v>2013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</c:numCache>
            </c:numRef>
          </c:cat>
          <c:val>
            <c:numRef>
              <c:f>'[ROB2024_GRAPH.xlsx]PRESENTATION ROB'!$B$51:$H$51</c:f>
              <c:numCache>
                <c:formatCode>General</c:formatCode>
                <c:ptCount val="7"/>
                <c:pt idx="0">
                  <c:v>-11</c:v>
                </c:pt>
                <c:pt idx="1">
                  <c:v>72</c:v>
                </c:pt>
                <c:pt idx="2">
                  <c:v>15</c:v>
                </c:pt>
                <c:pt idx="3">
                  <c:v>7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0C-4E95-ABA4-7AD0E1169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1286624"/>
        <c:axId val="1731289120"/>
      </c:barChart>
      <c:catAx>
        <c:axId val="173128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1289120"/>
        <c:crosses val="autoZero"/>
        <c:auto val="1"/>
        <c:lblAlgn val="ctr"/>
        <c:lblOffset val="100"/>
        <c:noMultiLvlLbl val="0"/>
      </c:catAx>
      <c:valAx>
        <c:axId val="173128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3128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0.19127</cdr:x>
      <cdr:y>0.12218</cdr:y>
    </cdr:from>
    <cdr:to>
      <cdr:x>0.73913</cdr:x>
      <cdr:y>0.31409</cdr:y>
    </cdr:to>
    <cdr:cxnSp macro="">
      <cdr:nvCxnSpPr>
        <cdr:cNvPr id="3" name="Connecteur droit avec flèche 2"/>
        <cdr:cNvCxnSpPr/>
      </cdr:nvCxnSpPr>
      <cdr:spPr>
        <a:xfrm xmlns:a="http://schemas.openxmlformats.org/drawingml/2006/main">
          <a:off x="2011326" y="588906"/>
          <a:ext cx="5761074" cy="925033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0.76154</cdr:x>
      <cdr:y>0.30747</cdr:y>
    </cdr:from>
    <cdr:to>
      <cdr:x>0.92332</cdr:x>
      <cdr:y>0.506</cdr:y>
    </cdr:to>
    <cdr:cxnSp macro="">
      <cdr:nvCxnSpPr>
        <cdr:cNvPr id="10" name="Connecteur droit avec flèche 9"/>
        <cdr:cNvCxnSpPr/>
      </cdr:nvCxnSpPr>
      <cdr:spPr>
        <a:xfrm xmlns:a="http://schemas.openxmlformats.org/drawingml/2006/main">
          <a:off x="8008088" y="1482041"/>
          <a:ext cx="1701210" cy="95693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0.32207</cdr:x>
      <cdr:y>0.03704</cdr:y>
    </cdr:from>
    <cdr:to>
      <cdr:x>0.45999</cdr:x>
      <cdr:y>0.16492</cdr:y>
    </cdr:to>
    <cdr:sp macro="" textlink="">
      <cdr:nvSpPr>
        <cdr:cNvPr id="14" name="Ellipse 13"/>
        <cdr:cNvSpPr/>
      </cdr:nvSpPr>
      <cdr:spPr>
        <a:xfrm xmlns:a="http://schemas.openxmlformats.org/drawingml/2006/main" rot="471577">
          <a:off x="3386720" y="178546"/>
          <a:ext cx="1450397" cy="61637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lumMod val="8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sz="2000" b="1" dirty="0" smtClean="0">
              <a:solidFill>
                <a:srgbClr val="FF0000"/>
              </a:solidFill>
            </a:rPr>
            <a:t>-1,3M€</a:t>
          </a:r>
          <a:endParaRPr lang="fr-FR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0.79587</cdr:x>
      <cdr:y>0.27816</cdr:y>
    </cdr:from>
    <cdr:to>
      <cdr:x>0.93557</cdr:x>
      <cdr:y>0.4132</cdr:y>
    </cdr:to>
    <cdr:sp macro="" textlink="">
      <cdr:nvSpPr>
        <cdr:cNvPr id="15" name="Ellipse 14"/>
        <cdr:cNvSpPr/>
      </cdr:nvSpPr>
      <cdr:spPr>
        <a:xfrm xmlns:a="http://schemas.openxmlformats.org/drawingml/2006/main" rot="1447153">
          <a:off x="8369077" y="1340748"/>
          <a:ext cx="1468982" cy="65092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sz="2000" b="1" dirty="0" smtClean="0">
              <a:solidFill>
                <a:srgbClr val="FF0000"/>
              </a:solidFill>
            </a:rPr>
            <a:t>-1,5 M€</a:t>
          </a:r>
          <a:endParaRPr lang="fr-FR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0.38219</cdr:x>
      <cdr:y>0.11219</cdr:y>
    </cdr:from>
    <cdr:to>
      <cdr:x>0.42613</cdr:x>
      <cdr:y>0.16678</cdr:y>
    </cdr:to>
    <cdr:sp macro="" textlink="">
      <cdr:nvSpPr>
        <cdr:cNvPr id="16" name="ZoneTexte 15"/>
        <cdr:cNvSpPr txBox="1"/>
      </cdr:nvSpPr>
      <cdr:spPr>
        <a:xfrm xmlns:a="http://schemas.openxmlformats.org/drawingml/2006/main" rot="585428">
          <a:off x="4018934" y="540774"/>
          <a:ext cx="462117" cy="263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0.3719</cdr:x>
      <cdr:y>0.08339</cdr:y>
    </cdr:from>
    <cdr:to>
      <cdr:x>0.42613</cdr:x>
      <cdr:y>0.14658</cdr:y>
    </cdr:to>
    <cdr:sp macro="" textlink="">
      <cdr:nvSpPr>
        <cdr:cNvPr id="17" name="ZoneTexte 16"/>
        <cdr:cNvSpPr txBox="1"/>
      </cdr:nvSpPr>
      <cdr:spPr>
        <a:xfrm xmlns:a="http://schemas.openxmlformats.org/drawingml/2006/main">
          <a:off x="3910781" y="401959"/>
          <a:ext cx="570271" cy="30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0.37353</cdr:x>
      <cdr:y>0.08339</cdr:y>
    </cdr:from>
    <cdr:to>
      <cdr:x>0.41748</cdr:x>
      <cdr:y>0.14589</cdr:y>
    </cdr:to>
    <cdr:sp macro="" textlink="">
      <cdr:nvSpPr>
        <cdr:cNvPr id="18" name="ZoneTexte 17"/>
        <cdr:cNvSpPr txBox="1"/>
      </cdr:nvSpPr>
      <cdr:spPr>
        <a:xfrm xmlns:a="http://schemas.openxmlformats.org/drawingml/2006/main">
          <a:off x="3927927" y="401959"/>
          <a:ext cx="462116" cy="301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844" cy="339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3660" y="0"/>
            <a:ext cx="4303844" cy="339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4A441-78F4-486D-BFCD-A1D8591FD33F}" type="datetimeFigureOut">
              <a:rPr lang="fr-FR" smtClean="0"/>
              <a:pPr/>
              <a:t>18/03/2024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8648"/>
            <a:ext cx="4303844" cy="3395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3660" y="6458648"/>
            <a:ext cx="4303844" cy="3395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3B894-BEC7-4383-8041-EB1378D629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844" cy="339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3660" y="0"/>
            <a:ext cx="4303844" cy="339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FE3E5-40AE-41C5-B56F-ED9458451E66}" type="datetimeFigureOut">
              <a:rPr lang="fr-FR" smtClean="0"/>
              <a:pPr/>
              <a:t>18/03/2024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3908" y="3229868"/>
            <a:ext cx="7942001" cy="3059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8648"/>
            <a:ext cx="4303844" cy="3395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3660" y="6458648"/>
            <a:ext cx="4303844" cy="3395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D3B5-51C0-447D-810A-1CB74E1E79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D3B5-51C0-447D-810A-1CB74E1E7944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51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D3B5-51C0-447D-810A-1CB74E1E7944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96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D3B5-51C0-447D-810A-1CB74E1E7944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87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D3B5-51C0-447D-810A-1CB74E1E7944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231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D3B5-51C0-447D-810A-1CB74E1E7944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38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41F8-1A02-4690-8E49-4FCDE803F5D2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76D5-FC72-4762-BF8E-FD27A3286021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CF47-9572-4F11-A479-90962B34C2E7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B262-86ED-4AB9-A188-F47E2D3F880B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4D51-79E6-4AD6-B40F-E2C8E263A0BD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6706-9F48-4EB7-9A20-7C890117C817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68A9-2F6F-48D0-9CA3-C94D228A04F5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351-E8C4-433D-A757-CF6CA8BA67AA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2F42-9FF8-4A5D-B857-D6FF08C5C931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F6-BEE8-489F-8EE0-07A44B24AD50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B2A8-2BD8-4571-955F-7D4B11ECF40C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2A67-A746-4410-A845-AC6F5C9D822D}" type="datetime1">
              <a:rPr lang="fr-FR" smtClean="0"/>
              <a:pPr/>
              <a:t>18/03/2024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EF1C-F198-C842-A66B-4871C88B58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32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5" Type="http://schemas.openxmlformats.org/officeDocument/2006/relationships/chart" Target="../charts/chart8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chart" Target="../charts/char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82555" y="1846679"/>
            <a:ext cx="11374016" cy="2045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Rapport d’Orientation Budgétaire 2024</a:t>
            </a:r>
            <a:endParaRPr lang="fr-FR" sz="44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sz="2800" dirty="0" smtClean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2800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Conseil Municipal du 19 Mars 2024</a:t>
            </a:r>
            <a:endParaRPr lang="fr-FR" sz="2800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45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4536" y="360409"/>
            <a:ext cx="10128315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Les grandes tendances d’évolution des dépenses de </a:t>
            </a:r>
            <a:r>
              <a:rPr lang="fr-FR" sz="2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fonctionnement (2024-2026)</a:t>
            </a:r>
            <a:r>
              <a:rPr lang="fr-FR" sz="49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49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49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511560" y="986250"/>
            <a:ext cx="10128315" cy="5112892"/>
          </a:xfrm>
        </p:spPr>
        <p:txBody>
          <a:bodyPr>
            <a:normAutofit fontScale="77500" lnSpcReduction="20000"/>
          </a:bodyPr>
          <a:lstStyle/>
          <a:p>
            <a:pPr marL="0" lvl="1" indent="0" algn="just">
              <a:spcBef>
                <a:spcPts val="1000"/>
              </a:spcBef>
              <a:buNone/>
            </a:pPr>
            <a:endParaRPr lang="fr-FR" sz="2100" dirty="0">
              <a:solidFill>
                <a:srgbClr val="0087B4"/>
              </a:solidFill>
            </a:endParaRPr>
          </a:p>
          <a:p>
            <a:pPr marL="0" lvl="1" indent="0" algn="just"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3200" b="1" dirty="0" smtClean="0">
                <a:solidFill>
                  <a:srgbClr val="0087B4"/>
                </a:solidFill>
              </a:rPr>
              <a:t>Les dépenses de personnel : des dépenses contenues</a:t>
            </a:r>
          </a:p>
          <a:p>
            <a:pPr marL="800100" lvl="2" indent="-34290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FR" sz="2500" b="1" dirty="0" smtClean="0">
                <a:solidFill>
                  <a:srgbClr val="0087B4"/>
                </a:solidFill>
              </a:rPr>
              <a:t>En 2024</a:t>
            </a:r>
            <a:r>
              <a:rPr lang="fr-FR" sz="2500" b="1" dirty="0">
                <a:solidFill>
                  <a:srgbClr val="0087B4"/>
                </a:solidFill>
              </a:rPr>
              <a:t>, malgré des contraintes extérieures entraînant </a:t>
            </a:r>
            <a:r>
              <a:rPr lang="fr-FR" sz="2500" b="1" dirty="0" smtClean="0">
                <a:solidFill>
                  <a:srgbClr val="0087B4"/>
                </a:solidFill>
              </a:rPr>
              <a:t>une </a:t>
            </a:r>
            <a:r>
              <a:rPr lang="fr-FR" sz="2500" b="1" dirty="0">
                <a:solidFill>
                  <a:srgbClr val="0087B4"/>
                </a:solidFill>
              </a:rPr>
              <a:t>progression des coûts </a:t>
            </a:r>
            <a:r>
              <a:rPr lang="fr-FR" sz="2500" b="1" dirty="0" smtClean="0">
                <a:solidFill>
                  <a:srgbClr val="0087B4"/>
                </a:solidFill>
              </a:rPr>
              <a:t>:</a:t>
            </a:r>
          </a:p>
          <a:p>
            <a:pPr marL="1257300" lvl="3" indent="-3429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500" dirty="0" smtClean="0">
                <a:solidFill>
                  <a:srgbClr val="0087B4"/>
                </a:solidFill>
              </a:rPr>
              <a:t>Revalorisation du point d’indice des fonctionnaires </a:t>
            </a:r>
            <a:r>
              <a:rPr lang="fr-FR" sz="2500" dirty="0">
                <a:solidFill>
                  <a:srgbClr val="0087B4"/>
                </a:solidFill>
              </a:rPr>
              <a:t>(+1,5% en juillet 2023) </a:t>
            </a:r>
            <a:r>
              <a:rPr lang="fr-FR" sz="2500" dirty="0" smtClean="0">
                <a:solidFill>
                  <a:srgbClr val="0087B4"/>
                </a:solidFill>
              </a:rPr>
              <a:t>sur une année pleine (+83K€)</a:t>
            </a:r>
          </a:p>
          <a:p>
            <a:pPr marL="1257300" lvl="3" indent="-3429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500" dirty="0" smtClean="0">
                <a:solidFill>
                  <a:srgbClr val="0087B4"/>
                </a:solidFill>
              </a:rPr>
              <a:t>Augmentation de 5 points d’indice majorés, au 1</a:t>
            </a:r>
            <a:r>
              <a:rPr lang="fr-FR" sz="2500" baseline="30000" dirty="0" smtClean="0">
                <a:solidFill>
                  <a:srgbClr val="0087B4"/>
                </a:solidFill>
              </a:rPr>
              <a:t>er</a:t>
            </a:r>
            <a:r>
              <a:rPr lang="fr-FR" sz="2500" dirty="0" smtClean="0">
                <a:solidFill>
                  <a:srgbClr val="0087B4"/>
                </a:solidFill>
              </a:rPr>
              <a:t> janvier 2024, pour tous les agents publics (+220k€)</a:t>
            </a:r>
          </a:p>
          <a:p>
            <a:pPr marL="914400" lvl="2" indent="-457200" algn="just">
              <a:buFont typeface="Wingdings" panose="05000000000000000000" pitchFamily="2" charset="2"/>
              <a:buChar char="Ø"/>
            </a:pPr>
            <a:r>
              <a:rPr lang="fr-FR" sz="2500" b="1" dirty="0" smtClean="0">
                <a:solidFill>
                  <a:srgbClr val="0087B4"/>
                </a:solidFill>
              </a:rPr>
              <a:t>(…) la prise en compte des postes à pourvoir, décidés par l’équipe municipale (…)</a:t>
            </a:r>
          </a:p>
          <a:p>
            <a:pPr marL="914400" lvl="2" indent="-457200" algn="just">
              <a:buFont typeface="Wingdings" panose="05000000000000000000" pitchFamily="2" charset="2"/>
              <a:buChar char="Ø"/>
            </a:pPr>
            <a:r>
              <a:rPr lang="fr-FR" sz="2500" b="1" dirty="0" smtClean="0">
                <a:solidFill>
                  <a:srgbClr val="0087B4"/>
                </a:solidFill>
              </a:rPr>
              <a:t>(…) du fait de la politique mise en place par l’équipe municipale visant à contenir la masse salariale :</a:t>
            </a:r>
            <a:endParaRPr lang="fr-FR" sz="2500" dirty="0">
              <a:solidFill>
                <a:srgbClr val="0087B4"/>
              </a:solidFill>
            </a:endParaRPr>
          </a:p>
          <a:p>
            <a:pPr marL="1257300" lvl="3" indent="-3429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500" dirty="0" smtClean="0">
                <a:solidFill>
                  <a:srgbClr val="0087B4"/>
                </a:solidFill>
              </a:rPr>
              <a:t>diminution des dépenses liées aux vacataires </a:t>
            </a:r>
            <a:r>
              <a:rPr lang="fr-FR" sz="2500" dirty="0">
                <a:solidFill>
                  <a:srgbClr val="0087B4"/>
                </a:solidFill>
              </a:rPr>
              <a:t>et aux heures </a:t>
            </a:r>
            <a:r>
              <a:rPr lang="fr-FR" sz="2500" dirty="0" smtClean="0">
                <a:solidFill>
                  <a:srgbClr val="0087B4"/>
                </a:solidFill>
              </a:rPr>
              <a:t>supplémentaires</a:t>
            </a:r>
          </a:p>
          <a:p>
            <a:pPr marL="1257300" lvl="3" indent="-3429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500" dirty="0" smtClean="0">
                <a:solidFill>
                  <a:srgbClr val="0087B4"/>
                </a:solidFill>
              </a:rPr>
              <a:t>mise en place de nouvelles organisations du temps de travail (ex : service de l’enfance)</a:t>
            </a:r>
          </a:p>
          <a:p>
            <a:pPr marL="1257300" lvl="3" indent="-3429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2500" dirty="0">
                <a:solidFill>
                  <a:srgbClr val="0087B4"/>
                </a:solidFill>
              </a:rPr>
              <a:t>o</a:t>
            </a:r>
            <a:r>
              <a:rPr lang="fr-FR" sz="2500" dirty="0" smtClean="0">
                <a:solidFill>
                  <a:srgbClr val="0087B4"/>
                </a:solidFill>
              </a:rPr>
              <a:t>ptimisation de la gestion prévisionnelle des emplois et des compétences </a:t>
            </a:r>
            <a:r>
              <a:rPr lang="fr-FR" sz="2500" dirty="0">
                <a:solidFill>
                  <a:srgbClr val="0087B4"/>
                </a:solidFill>
              </a:rPr>
              <a:t>(travail de mobilisation des ressources internes se traduisant notamment par le redéploiement ou la réaffectation </a:t>
            </a:r>
            <a:r>
              <a:rPr lang="fr-FR" sz="2500" dirty="0" smtClean="0">
                <a:solidFill>
                  <a:srgbClr val="0087B4"/>
                </a:solidFill>
              </a:rPr>
              <a:t>d’agents)</a:t>
            </a:r>
            <a:endParaRPr lang="fr-FR" sz="2500" dirty="0">
              <a:solidFill>
                <a:srgbClr val="0087B4"/>
              </a:solidFill>
            </a:endParaRPr>
          </a:p>
          <a:p>
            <a:pPr marL="914400" lvl="2" indent="-45720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FR" sz="2500" b="1" dirty="0" smtClean="0">
                <a:solidFill>
                  <a:srgbClr val="0087B4"/>
                </a:solidFill>
              </a:rPr>
              <a:t>La </a:t>
            </a:r>
            <a:r>
              <a:rPr lang="fr-FR" sz="2500" b="1" dirty="0">
                <a:solidFill>
                  <a:srgbClr val="0087B4"/>
                </a:solidFill>
              </a:rPr>
              <a:t>progression des dépenses de personnel a été contenue à </a:t>
            </a:r>
            <a:r>
              <a:rPr lang="fr-FR" sz="2500" b="1" dirty="0" smtClean="0">
                <a:solidFill>
                  <a:srgbClr val="0087B4"/>
                </a:solidFill>
              </a:rPr>
              <a:t>+1,5% </a:t>
            </a:r>
            <a:r>
              <a:rPr lang="fr-FR" sz="2500" b="1" dirty="0">
                <a:solidFill>
                  <a:srgbClr val="0087B4"/>
                </a:solidFill>
              </a:rPr>
              <a:t>entre </a:t>
            </a:r>
            <a:r>
              <a:rPr lang="fr-FR" sz="2500" b="1" dirty="0" smtClean="0">
                <a:solidFill>
                  <a:srgbClr val="0087B4"/>
                </a:solidFill>
              </a:rPr>
              <a:t>2023 </a:t>
            </a:r>
            <a:r>
              <a:rPr lang="fr-FR" sz="2500" b="1" dirty="0">
                <a:solidFill>
                  <a:srgbClr val="0087B4"/>
                </a:solidFill>
              </a:rPr>
              <a:t>et 2024. </a:t>
            </a:r>
          </a:p>
          <a:p>
            <a:pPr marL="895350" lvl="2" indent="-43815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FR" sz="2500" b="1" dirty="0" smtClean="0">
                <a:solidFill>
                  <a:srgbClr val="0087B4"/>
                </a:solidFill>
              </a:rPr>
              <a:t>Progression de +1,04% en 2025 et +0,5% en 2026 des charges de personnel, sous réserve    des décisions gouvernementales. </a:t>
            </a:r>
            <a:endParaRPr lang="fr-FR" sz="2500" b="1" dirty="0">
              <a:solidFill>
                <a:srgbClr val="0087B4"/>
              </a:solidFill>
            </a:endParaRPr>
          </a:p>
          <a:p>
            <a:pPr marL="457200" lvl="2" indent="0" algn="just">
              <a:spcBef>
                <a:spcPts val="1000"/>
              </a:spcBef>
              <a:buNone/>
            </a:pPr>
            <a:endParaRPr lang="fr-FR" sz="2500" dirty="0">
              <a:solidFill>
                <a:srgbClr val="0087B4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1000"/>
              </a:spcBef>
              <a:buFont typeface="Calibri" pitchFamily="34" charset="0"/>
              <a:buChar char="&gt;"/>
            </a:pPr>
            <a:endParaRPr lang="fr-FR" sz="2800" dirty="0">
              <a:solidFill>
                <a:srgbClr val="0087B4"/>
              </a:solidFill>
            </a:endParaRPr>
          </a:p>
          <a:p>
            <a:pPr marL="0" indent="0">
              <a:buNone/>
            </a:pPr>
            <a:endParaRPr lang="fr-FR" sz="7000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501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4536" y="360409"/>
            <a:ext cx="10128315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Les grandes tendances d’évolution des dépenses de </a:t>
            </a:r>
            <a:r>
              <a:rPr lang="fr-FR" sz="2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fonctionnement (2023-2026)</a:t>
            </a:r>
            <a:r>
              <a:rPr lang="fr-FR" sz="49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49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49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511559" y="762368"/>
            <a:ext cx="10096501" cy="5269864"/>
          </a:xfrm>
        </p:spPr>
        <p:txBody>
          <a:bodyPr>
            <a:normAutofit/>
          </a:bodyPr>
          <a:lstStyle/>
          <a:p>
            <a:pPr marL="457200" lvl="2" indent="0" algn="just">
              <a:spcBef>
                <a:spcPts val="1000"/>
              </a:spcBef>
              <a:buNone/>
            </a:pPr>
            <a:endParaRPr lang="fr-FR" sz="2500" dirty="0">
              <a:solidFill>
                <a:srgbClr val="0087B4"/>
              </a:solidFill>
            </a:endParaRPr>
          </a:p>
          <a:p>
            <a:pPr marL="0" lvl="1" indent="0" algn="just"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2500" b="1" dirty="0" smtClean="0">
                <a:solidFill>
                  <a:srgbClr val="0087B4"/>
                </a:solidFill>
              </a:rPr>
              <a:t>Maitrise des dépenses de subventions </a:t>
            </a:r>
            <a:r>
              <a:rPr lang="fr-FR" sz="2500" dirty="0">
                <a:solidFill>
                  <a:srgbClr val="0087B4"/>
                </a:solidFill>
              </a:rPr>
              <a:t>notamment celles versées au CCAS et au SAX (-1% et -2%)</a:t>
            </a:r>
          </a:p>
          <a:p>
            <a:pPr marL="0" lvl="1" indent="0" algn="just">
              <a:spcBef>
                <a:spcPts val="1000"/>
              </a:spcBef>
              <a:buNone/>
            </a:pPr>
            <a:endParaRPr lang="fr-FR" sz="2500" dirty="0" smtClean="0">
              <a:solidFill>
                <a:srgbClr val="0087B4"/>
              </a:solidFill>
            </a:endParaRPr>
          </a:p>
          <a:p>
            <a:pPr marL="0" lvl="1" indent="0" algn="just">
              <a:spcBef>
                <a:spcPts val="1000"/>
              </a:spcBef>
              <a:buNone/>
            </a:pPr>
            <a:r>
              <a:rPr lang="fr-FR" sz="2500" b="1" dirty="0" smtClean="0">
                <a:solidFill>
                  <a:srgbClr val="0087B4"/>
                </a:solidFill>
              </a:rPr>
              <a:t>           Soit en 2024 une  hausse </a:t>
            </a:r>
            <a:r>
              <a:rPr lang="fr-FR" sz="2500" b="1" dirty="0">
                <a:solidFill>
                  <a:srgbClr val="0087B4"/>
                </a:solidFill>
              </a:rPr>
              <a:t>de </a:t>
            </a:r>
            <a:r>
              <a:rPr lang="fr-FR" sz="2500" b="1" dirty="0" smtClean="0">
                <a:solidFill>
                  <a:srgbClr val="0087B4"/>
                </a:solidFill>
              </a:rPr>
              <a:t>0,8% </a:t>
            </a:r>
            <a:r>
              <a:rPr lang="fr-FR" sz="2500" b="1" dirty="0">
                <a:solidFill>
                  <a:srgbClr val="0087B4"/>
                </a:solidFill>
              </a:rPr>
              <a:t>des dépenses de fonctionnement par rapport au CA </a:t>
            </a:r>
            <a:r>
              <a:rPr lang="fr-FR" sz="2500" b="1" dirty="0" smtClean="0">
                <a:solidFill>
                  <a:srgbClr val="0087B4"/>
                </a:solidFill>
              </a:rPr>
              <a:t>2023 et </a:t>
            </a:r>
            <a:r>
              <a:rPr lang="fr-FR" sz="2500" b="1" dirty="0">
                <a:solidFill>
                  <a:srgbClr val="0087B4"/>
                </a:solidFill>
              </a:rPr>
              <a:t>un maintien des dépenses de fonctionnement de </a:t>
            </a:r>
            <a:r>
              <a:rPr lang="fr-FR" sz="2500" b="1" dirty="0" smtClean="0">
                <a:solidFill>
                  <a:srgbClr val="0087B4"/>
                </a:solidFill>
              </a:rPr>
              <a:t>2025 </a:t>
            </a:r>
            <a:r>
              <a:rPr lang="fr-FR" sz="2500" b="1" dirty="0">
                <a:solidFill>
                  <a:srgbClr val="0087B4"/>
                </a:solidFill>
              </a:rPr>
              <a:t>à 2026.</a:t>
            </a:r>
          </a:p>
          <a:p>
            <a:pPr marL="0" lvl="1" indent="0" algn="just">
              <a:spcBef>
                <a:spcPts val="1000"/>
              </a:spcBef>
              <a:buNone/>
            </a:pPr>
            <a:r>
              <a:rPr lang="fr-FR" sz="2800" b="1" dirty="0" smtClean="0">
                <a:solidFill>
                  <a:srgbClr val="0087B4"/>
                </a:solidFill>
              </a:rPr>
              <a:t>        </a:t>
            </a:r>
            <a:r>
              <a:rPr lang="fr-FR" sz="2500" b="1" dirty="0" smtClean="0">
                <a:solidFill>
                  <a:srgbClr val="0087B4"/>
                </a:solidFill>
              </a:rPr>
              <a:t>Objectif : </a:t>
            </a:r>
            <a:r>
              <a:rPr lang="fr-FR" sz="2500" b="1" dirty="0">
                <a:solidFill>
                  <a:srgbClr val="0087B4"/>
                </a:solidFill>
              </a:rPr>
              <a:t>allier la démarche d’optimisation de la dépense </a:t>
            </a:r>
            <a:r>
              <a:rPr lang="fr-FR" sz="2500" b="1" dirty="0" smtClean="0">
                <a:solidFill>
                  <a:srgbClr val="0087B4"/>
                </a:solidFill>
              </a:rPr>
              <a:t>publique, tout </a:t>
            </a:r>
            <a:r>
              <a:rPr lang="fr-FR" sz="2500" b="1" dirty="0">
                <a:solidFill>
                  <a:srgbClr val="0087B4"/>
                </a:solidFill>
              </a:rPr>
              <a:t>en préservant des services publics de qualité</a:t>
            </a:r>
            <a:endParaRPr lang="fr-FR" sz="2500" dirty="0">
              <a:solidFill>
                <a:srgbClr val="FF0000"/>
              </a:solidFill>
            </a:endParaRPr>
          </a:p>
          <a:p>
            <a:pPr marL="0" lvl="1" indent="0" algn="just">
              <a:spcBef>
                <a:spcPts val="1000"/>
              </a:spcBef>
              <a:buFont typeface="Calibri" pitchFamily="34" charset="0"/>
              <a:buChar char="&gt;"/>
            </a:pPr>
            <a:endParaRPr lang="fr-FR" sz="2800" dirty="0">
              <a:solidFill>
                <a:srgbClr val="0087B4"/>
              </a:solidFill>
            </a:endParaRPr>
          </a:p>
          <a:p>
            <a:pPr marL="0" indent="0">
              <a:buNone/>
            </a:pPr>
            <a:endParaRPr lang="fr-FR" sz="7000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1511558" y="3696641"/>
            <a:ext cx="719244" cy="444908"/>
          </a:xfrm>
          <a:prstGeom prst="rightArrow">
            <a:avLst>
              <a:gd name="adj1" fmla="val 50000"/>
              <a:gd name="adj2" fmla="val 4700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1607589" y="2561280"/>
            <a:ext cx="719244" cy="444908"/>
          </a:xfrm>
          <a:prstGeom prst="rightArrow">
            <a:avLst>
              <a:gd name="adj1" fmla="val 50000"/>
              <a:gd name="adj2" fmla="val 4700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238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365126"/>
            <a:ext cx="10128315" cy="120587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Des dépenses de fonctionnement maîtrisées de 2023 à 2026 (en K€)</a:t>
            </a:r>
            <a:b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20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618286" y="2063383"/>
            <a:ext cx="252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7B4"/>
                </a:solidFill>
              </a:rPr>
              <a:t>. </a:t>
            </a:r>
            <a:endParaRPr lang="fr-FR" dirty="0">
              <a:solidFill>
                <a:srgbClr val="0087B4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7307"/>
              </p:ext>
            </p:extLst>
          </p:nvPr>
        </p:nvGraphicFramePr>
        <p:xfrm>
          <a:off x="813267" y="1164232"/>
          <a:ext cx="10769867" cy="5127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7067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66353"/>
            <a:ext cx="10128315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Les grandes tendances d’évolution des 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recettes 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de fonctionnement (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2024-2026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37211" y="1169044"/>
            <a:ext cx="10897706" cy="4700814"/>
          </a:xfrm>
          <a:ln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87B4"/>
                </a:solidFill>
              </a:rPr>
              <a:t>Diminution de la DGF de -32k€ en 2024 du fait de la baisse de la population et maintien en 2025 et 2026</a:t>
            </a:r>
          </a:p>
          <a:p>
            <a:pPr marL="457200" lvl="1" indent="0" algn="just">
              <a:buNone/>
            </a:pPr>
            <a:endParaRPr lang="fr-FR" sz="2600" dirty="0" smtClean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87B4"/>
                </a:solidFill>
              </a:rPr>
              <a:t>Diminution des variables d’ajustement (DCRTP et FDPTP) de 2% chaque année, suite à la baisse du montant de ces dotations dans la loi de finances de 2024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fr-FR" sz="2600" dirty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87B4"/>
                </a:solidFill>
              </a:rPr>
              <a:t>Maintien des autres dotations au niveau de 2023</a:t>
            </a:r>
          </a:p>
          <a:p>
            <a:pPr marL="457200" lvl="1" indent="0" algn="just">
              <a:buNone/>
            </a:pPr>
            <a:endParaRPr lang="fr-FR" sz="2600" dirty="0" smtClean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87B4"/>
                </a:solidFill>
              </a:rPr>
              <a:t>Maintien des volumes de consommation des services au niveau de 2023 du fait des changements d’organisation des familles depuis la COVID (baisse de la fréquentation)</a:t>
            </a:r>
          </a:p>
          <a:p>
            <a:pPr marL="457200" lvl="1" indent="0" algn="just">
              <a:buNone/>
            </a:pPr>
            <a:endParaRPr lang="fr-FR" sz="2600" dirty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87B4"/>
                </a:solidFill>
              </a:rPr>
              <a:t>Augmentation de 4,3% des bases d’imposition en 2024 (3,9% évolution mécanique, 0,4% évolution </a:t>
            </a:r>
            <a:r>
              <a:rPr lang="fr-FR" sz="2600" dirty="0">
                <a:solidFill>
                  <a:srgbClr val="0087B4"/>
                </a:solidFill>
              </a:rPr>
              <a:t>résultant de la construction de nouveaux logements) </a:t>
            </a:r>
            <a:r>
              <a:rPr lang="fr-FR" sz="2600" dirty="0" smtClean="0">
                <a:solidFill>
                  <a:srgbClr val="0087B4"/>
                </a:solidFill>
              </a:rPr>
              <a:t>et progression de 2025 à 2026 de 2,4% des bases d’imposition (2% évolution mécanique, 0,4% évolution physique des bases)</a:t>
            </a:r>
          </a:p>
          <a:p>
            <a:pPr marL="457200" lvl="1" indent="0" algn="just">
              <a:buNone/>
            </a:pPr>
            <a:endParaRPr lang="fr-FR" sz="2600" dirty="0" smtClean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87B4"/>
                </a:solidFill>
              </a:rPr>
              <a:t>Maintien des taux de fiscalité jusqu’en 2026</a:t>
            </a:r>
            <a:endParaRPr lang="fr-FR" sz="2600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06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8586" y="365126"/>
            <a:ext cx="11499029" cy="98330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Evolution des recettes de fonctionnement de 2024 à 2026 </a:t>
            </a:r>
            <a:r>
              <a:rPr lang="fr-FR" sz="22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(en K€)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20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618286" y="2063383"/>
            <a:ext cx="252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7B4"/>
                </a:solidFill>
              </a:rPr>
              <a:t>. </a:t>
            </a:r>
            <a:endParaRPr lang="fr-FR" dirty="0">
              <a:solidFill>
                <a:srgbClr val="0087B4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615622"/>
              </p:ext>
            </p:extLst>
          </p:nvPr>
        </p:nvGraphicFramePr>
        <p:xfrm>
          <a:off x="838200" y="1169044"/>
          <a:ext cx="11170298" cy="530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2024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1649691"/>
            <a:ext cx="10515600" cy="4009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6000" i="1" dirty="0" smtClean="0">
              <a:solidFill>
                <a:srgbClr val="0087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008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sur la capacité d’autofinancement</a:t>
            </a:r>
            <a:endParaRPr lang="fr-FR" sz="4400" b="1" dirty="0">
              <a:solidFill>
                <a:srgbClr val="0087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326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38200" y="274431"/>
            <a:ext cx="10515600" cy="894613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Pourquoi la municipalité souhaite-t-elle disposer d’une capacité d’autofinancement brute (CAF) suffisante? </a:t>
            </a:r>
            <a:endParaRPr lang="fr-FR" sz="28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271833" y="1375010"/>
            <a:ext cx="10515600" cy="4787625"/>
          </a:xfrm>
        </p:spPr>
        <p:txBody>
          <a:bodyPr>
            <a:normAutofit fontScale="25000" lnSpcReduction="20000"/>
          </a:bodyPr>
          <a:lstStyle/>
          <a:p>
            <a:pPr marL="228600" lvl="1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9600" b="1" dirty="0" smtClean="0">
                <a:solidFill>
                  <a:srgbClr val="0087B4"/>
                </a:solidFill>
              </a:rPr>
              <a:t>Qu’est-ce que la capacité d’autofinancement ? </a:t>
            </a:r>
            <a:endParaRPr lang="fr-FR" sz="9600" b="1" dirty="0">
              <a:solidFill>
                <a:srgbClr val="0087B4"/>
              </a:solidFill>
            </a:endParaRPr>
          </a:p>
          <a:p>
            <a:pPr lvl="2">
              <a:lnSpc>
                <a:spcPct val="110000"/>
              </a:lnSpc>
            </a:pPr>
            <a:r>
              <a:rPr lang="fr-FR" sz="9600" dirty="0" smtClean="0">
                <a:solidFill>
                  <a:srgbClr val="0087B4"/>
                </a:solidFill>
              </a:rPr>
              <a:t>Différence entre les produits réels de fonctionnement (recettes pérennes de la commune hors produits de cession) et les charges réelles de la ville (charges courantes)</a:t>
            </a:r>
          </a:p>
          <a:p>
            <a:pPr lvl="2">
              <a:lnSpc>
                <a:spcPct val="110000"/>
              </a:lnSpc>
            </a:pPr>
            <a:r>
              <a:rPr lang="fr-FR" sz="9600" dirty="0" smtClean="0">
                <a:solidFill>
                  <a:srgbClr val="0087B4"/>
                </a:solidFill>
              </a:rPr>
              <a:t>Ressources durables de la ville permettant de rembourser les annuités de la dette et </a:t>
            </a:r>
            <a:r>
              <a:rPr lang="fr-FR" sz="9600" b="1" u="sng" dirty="0" smtClean="0">
                <a:solidFill>
                  <a:srgbClr val="0087B4"/>
                </a:solidFill>
              </a:rPr>
              <a:t>d’investir sur ses fonds propres </a:t>
            </a:r>
            <a:endParaRPr lang="fr-FR" sz="9600" b="1" u="sng" dirty="0">
              <a:solidFill>
                <a:srgbClr val="0087B4"/>
              </a:solidFill>
            </a:endParaRPr>
          </a:p>
          <a:p>
            <a:pPr marL="228600" lvl="1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9600" b="1" dirty="0" smtClean="0">
                <a:solidFill>
                  <a:srgbClr val="0087B4"/>
                </a:solidFill>
              </a:rPr>
              <a:t>Pourquoi constituer une capacité d’autofinancement suffisante ? </a:t>
            </a:r>
            <a:endParaRPr lang="fr-FR" sz="9600" b="1" dirty="0">
              <a:solidFill>
                <a:srgbClr val="0087B4"/>
              </a:solidFill>
            </a:endParaRPr>
          </a:p>
          <a:p>
            <a:pPr lvl="2">
              <a:lnSpc>
                <a:spcPct val="110000"/>
              </a:lnSpc>
            </a:pPr>
            <a:r>
              <a:rPr lang="fr-FR" sz="9600" dirty="0" smtClean="0">
                <a:solidFill>
                  <a:srgbClr val="0087B4"/>
                </a:solidFill>
              </a:rPr>
              <a:t>Les produits de cession : recettes non pérennes;</a:t>
            </a:r>
          </a:p>
          <a:p>
            <a:pPr lvl="2">
              <a:lnSpc>
                <a:spcPct val="110000"/>
              </a:lnSpc>
            </a:pPr>
            <a:r>
              <a:rPr lang="fr-FR" sz="9600" dirty="0" smtClean="0">
                <a:solidFill>
                  <a:srgbClr val="0087B4"/>
                </a:solidFill>
              </a:rPr>
              <a:t>Les emprunts : recettes dont l’accord de financement des banques et le taux dépendent de la situation financière de la </a:t>
            </a:r>
            <a:r>
              <a:rPr lang="fr-FR" sz="9600" dirty="0" smtClean="0">
                <a:solidFill>
                  <a:srgbClr val="0087B4"/>
                </a:solidFill>
              </a:rPr>
              <a:t>ville.</a:t>
            </a:r>
          </a:p>
          <a:p>
            <a:pPr marL="228600" lvl="1" algn="just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9600" b="1" dirty="0" smtClean="0">
                <a:solidFill>
                  <a:srgbClr val="0087B4"/>
                </a:solidFill>
              </a:rPr>
              <a:t>La CAF : ressources durables de la ville permettant de financer les investissements de demain et de garantir l’attractivité de la commune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endParaRPr lang="fr-FR" sz="9600" b="1" dirty="0">
              <a:solidFill>
                <a:srgbClr val="0087B4"/>
              </a:solidFill>
            </a:endParaRPr>
          </a:p>
          <a:p>
            <a:pPr lvl="2">
              <a:lnSpc>
                <a:spcPct val="110000"/>
              </a:lnSpc>
            </a:pPr>
            <a:endParaRPr lang="fr-FR" sz="7400" dirty="0">
              <a:solidFill>
                <a:srgbClr val="0087B4"/>
              </a:solidFill>
            </a:endParaRPr>
          </a:p>
          <a:p>
            <a:pPr marL="457200" lvl="1" indent="0" algn="just">
              <a:buNone/>
            </a:pPr>
            <a:endParaRPr lang="fr-FR" sz="21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56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164874"/>
            <a:ext cx="10922129" cy="1205877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Une capacité d’autofinancement brute qui s’améliore mais qui reste inférieure à la moyenne des communes de même strate </a:t>
            </a:r>
            <a:r>
              <a:rPr lang="fr-FR" sz="1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(en K€ après neutralisation des recettes de foretage)</a:t>
            </a:r>
            <a:br>
              <a:rPr lang="fr-FR" sz="1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18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618286" y="2063383"/>
            <a:ext cx="252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7B4"/>
                </a:solidFill>
              </a:rPr>
              <a:t>. </a:t>
            </a:r>
            <a:endParaRPr lang="fr-FR" dirty="0">
              <a:solidFill>
                <a:srgbClr val="0087B4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146168"/>
              </p:ext>
            </p:extLst>
          </p:nvPr>
        </p:nvGraphicFramePr>
        <p:xfrm>
          <a:off x="838200" y="1169044"/>
          <a:ext cx="10963940" cy="4572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511560" y="5741581"/>
            <a:ext cx="6654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*Les chiffres 2023 sont encore provisoires.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411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1649691"/>
            <a:ext cx="10515600" cy="4009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6000" i="1" dirty="0" smtClean="0">
              <a:solidFill>
                <a:srgbClr val="0087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008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programme pluriannuel d’investissement </a:t>
            </a:r>
            <a:r>
              <a:rPr lang="fr-FR" sz="4400" b="1" dirty="0" smtClean="0">
                <a:solidFill>
                  <a:srgbClr val="008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nécessaire </a:t>
            </a:r>
            <a:r>
              <a:rPr lang="fr-FR" sz="4400" b="1" dirty="0" smtClean="0">
                <a:solidFill>
                  <a:srgbClr val="0087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financé jusqu’en 2026</a:t>
            </a:r>
            <a:endParaRPr lang="fr-FR" sz="6000" b="1" dirty="0">
              <a:solidFill>
                <a:srgbClr val="0087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278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7266" y="1328246"/>
            <a:ext cx="10906812" cy="4556594"/>
          </a:xfrm>
          <a:ln w="38100">
            <a:noFill/>
          </a:ln>
        </p:spPr>
        <p:txBody>
          <a:bodyPr>
            <a:normAutofit/>
          </a:bodyPr>
          <a:lstStyle/>
          <a:p>
            <a:pPr marL="914400" lvl="3" indent="0">
              <a:lnSpc>
                <a:spcPct val="110000"/>
              </a:lnSpc>
              <a:spcBef>
                <a:spcPts val="0"/>
              </a:spcBef>
              <a:buNone/>
            </a:pPr>
            <a:endParaRPr lang="fr-FR" sz="2200" dirty="0" smtClean="0">
              <a:solidFill>
                <a:srgbClr val="0087B4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fr-FR" sz="3000" dirty="0">
              <a:solidFill>
                <a:srgbClr val="0087B4"/>
              </a:solidFill>
            </a:endParaRPr>
          </a:p>
          <a:p>
            <a:endParaRPr lang="fr-FR" sz="3200" dirty="0"/>
          </a:p>
          <a:p>
            <a:pPr marL="228600" lvl="1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endParaRPr lang="fr-FR" sz="7400" dirty="0">
              <a:solidFill>
                <a:srgbClr val="0087B4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82596"/>
              </p:ext>
            </p:extLst>
          </p:nvPr>
        </p:nvGraphicFramePr>
        <p:xfrm>
          <a:off x="1984460" y="1023644"/>
          <a:ext cx="8503056" cy="15495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25764">
                  <a:extLst>
                    <a:ext uri="{9D8B030D-6E8A-4147-A177-3AD203B41FA5}">
                      <a16:colId xmlns:a16="http://schemas.microsoft.com/office/drawing/2014/main" val="1347990325"/>
                    </a:ext>
                  </a:extLst>
                </a:gridCol>
                <a:gridCol w="2125764">
                  <a:extLst>
                    <a:ext uri="{9D8B030D-6E8A-4147-A177-3AD203B41FA5}">
                      <a16:colId xmlns:a16="http://schemas.microsoft.com/office/drawing/2014/main" val="1800084952"/>
                    </a:ext>
                  </a:extLst>
                </a:gridCol>
                <a:gridCol w="2125764">
                  <a:extLst>
                    <a:ext uri="{9D8B030D-6E8A-4147-A177-3AD203B41FA5}">
                      <a16:colId xmlns:a16="http://schemas.microsoft.com/office/drawing/2014/main" val="964322357"/>
                    </a:ext>
                  </a:extLst>
                </a:gridCol>
                <a:gridCol w="2125764">
                  <a:extLst>
                    <a:ext uri="{9D8B030D-6E8A-4147-A177-3AD203B41FA5}">
                      <a16:colId xmlns:a16="http://schemas.microsoft.com/office/drawing/2014/main" val="276247327"/>
                    </a:ext>
                  </a:extLst>
                </a:gridCol>
              </a:tblGrid>
              <a:tr h="454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Intitulé du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Réalisé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2024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4122"/>
                  </a:ext>
                </a:extLst>
              </a:tr>
              <a:tr h="454739">
                <a:tc>
                  <a:txBody>
                    <a:bodyPr/>
                    <a:lstStyle/>
                    <a:p>
                      <a:pPr algn="ctr"/>
                      <a:r>
                        <a:rPr lang="fr-FR" i="1" dirty="0" smtClean="0">
                          <a:solidFill>
                            <a:srgbClr val="0087B4"/>
                          </a:solidFill>
                        </a:rPr>
                        <a:t>Nouvelle</a:t>
                      </a:r>
                      <a:r>
                        <a:rPr lang="fr-FR" i="1" baseline="0" dirty="0" smtClean="0">
                          <a:solidFill>
                            <a:srgbClr val="0087B4"/>
                          </a:solidFill>
                        </a:rPr>
                        <a:t> é</a:t>
                      </a:r>
                      <a:r>
                        <a:rPr lang="fr-FR" i="1" dirty="0" smtClean="0">
                          <a:solidFill>
                            <a:srgbClr val="0087B4"/>
                          </a:solidFill>
                        </a:rPr>
                        <a:t>cole</a:t>
                      </a:r>
                      <a:endParaRPr lang="fr-FR" i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0" dirty="0" smtClean="0">
                          <a:solidFill>
                            <a:srgbClr val="0087B4"/>
                          </a:solidFill>
                        </a:rPr>
                        <a:t>4 561 777</a:t>
                      </a:r>
                      <a:endParaRPr lang="fr-FR" i="0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 3 500 000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8  061 777€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54077"/>
                  </a:ext>
                </a:extLst>
              </a:tr>
              <a:tr h="561199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="1" baseline="0" dirty="0" smtClean="0">
                          <a:solidFill>
                            <a:srgbClr val="0087B4"/>
                          </a:solidFill>
                        </a:rPr>
                        <a:t> SUBVENTIONS ET FCTVA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4 935 141€</a:t>
                      </a:r>
                    </a:p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345894"/>
                  </a:ext>
                </a:extLst>
              </a:tr>
            </a:tbl>
          </a:graphicData>
        </a:graphic>
      </p:graphicFrame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545996" y="1"/>
            <a:ext cx="10646003" cy="92583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Les Projets d’Investissement en cours </a:t>
            </a:r>
            <a:endParaRPr lang="fr-FR" sz="28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50608"/>
              </p:ext>
            </p:extLst>
          </p:nvPr>
        </p:nvGraphicFramePr>
        <p:xfrm>
          <a:off x="1984460" y="2877804"/>
          <a:ext cx="8672054" cy="24860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86089">
                  <a:extLst>
                    <a:ext uri="{9D8B030D-6E8A-4147-A177-3AD203B41FA5}">
                      <a16:colId xmlns:a16="http://schemas.microsoft.com/office/drawing/2014/main" val="2804537047"/>
                    </a:ext>
                  </a:extLst>
                </a:gridCol>
                <a:gridCol w="2086089">
                  <a:extLst>
                    <a:ext uri="{9D8B030D-6E8A-4147-A177-3AD203B41FA5}">
                      <a16:colId xmlns:a16="http://schemas.microsoft.com/office/drawing/2014/main" val="1800084952"/>
                    </a:ext>
                  </a:extLst>
                </a:gridCol>
                <a:gridCol w="2413787">
                  <a:extLst>
                    <a:ext uri="{9D8B030D-6E8A-4147-A177-3AD203B41FA5}">
                      <a16:colId xmlns:a16="http://schemas.microsoft.com/office/drawing/2014/main" val="1144667686"/>
                    </a:ext>
                  </a:extLst>
                </a:gridCol>
                <a:gridCol w="2086089">
                  <a:extLst>
                    <a:ext uri="{9D8B030D-6E8A-4147-A177-3AD203B41FA5}">
                      <a16:colId xmlns:a16="http://schemas.microsoft.com/office/drawing/2014/main" val="276247327"/>
                    </a:ext>
                  </a:extLst>
                </a:gridCol>
              </a:tblGrid>
              <a:tr h="56579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Intitulé du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Réalisé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2024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4122"/>
                  </a:ext>
                </a:extLst>
              </a:tr>
              <a:tr h="56579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Construction du CTM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8 666 492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1 400 000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10 066 492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54077"/>
                  </a:ext>
                </a:extLst>
              </a:tr>
              <a:tr h="565797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="1" baseline="0" dirty="0" smtClean="0">
                          <a:solidFill>
                            <a:srgbClr val="0087B4"/>
                          </a:solidFill>
                        </a:rPr>
                        <a:t> SUBVENTIONS ET FCTVA                                                                                                                       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4 251</a:t>
                      </a:r>
                      <a:r>
                        <a:rPr lang="fr-FR" b="1" baseline="0" dirty="0" smtClean="0">
                          <a:solidFill>
                            <a:srgbClr val="0087B4"/>
                          </a:solidFill>
                        </a:rPr>
                        <a:t> 307</a:t>
                      </a:r>
                      <a:endParaRPr lang="fr-FR" b="1" dirty="0" smtClean="0">
                        <a:solidFill>
                          <a:srgbClr val="0087B4"/>
                        </a:solidFill>
                      </a:endParaRPr>
                    </a:p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345894"/>
                  </a:ext>
                </a:extLst>
              </a:tr>
              <a:tr h="565797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TOTAL DE LA </a:t>
                      </a:r>
                      <a:r>
                        <a:rPr lang="fr-FR" b="1" baseline="0" dirty="0" smtClean="0">
                          <a:solidFill>
                            <a:srgbClr val="0087B4"/>
                          </a:solidFill>
                        </a:rPr>
                        <a:t> CESSION DU TERRAIN DE L’ACTUEL CTM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2 500</a:t>
                      </a:r>
                      <a:r>
                        <a:rPr lang="fr-FR" b="1" baseline="0" dirty="0" smtClean="0">
                          <a:solidFill>
                            <a:srgbClr val="0087B4"/>
                          </a:solidFill>
                        </a:rPr>
                        <a:t> 000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078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410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427477" y="380460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2555424"/>
            <a:ext cx="10128315" cy="803919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 contexte Local fin 2023</a:t>
            </a:r>
            <a:endParaRPr lang="fr-FR" sz="40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795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545996" y="1"/>
            <a:ext cx="10646003" cy="92583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Les Projets d’Investissement en cours </a:t>
            </a:r>
            <a:endParaRPr lang="fr-FR" sz="28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7266" y="1328246"/>
            <a:ext cx="10906812" cy="4556594"/>
          </a:xfrm>
          <a:ln w="38100">
            <a:noFill/>
          </a:ln>
        </p:spPr>
        <p:txBody>
          <a:bodyPr>
            <a:normAutofit/>
          </a:bodyPr>
          <a:lstStyle/>
          <a:p>
            <a:pPr marL="914400" lvl="3" indent="0">
              <a:lnSpc>
                <a:spcPct val="110000"/>
              </a:lnSpc>
              <a:spcBef>
                <a:spcPts val="0"/>
              </a:spcBef>
              <a:buNone/>
            </a:pPr>
            <a:endParaRPr lang="fr-FR" sz="2200" dirty="0" smtClean="0">
              <a:solidFill>
                <a:srgbClr val="0087B4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fr-FR" sz="3000" dirty="0">
              <a:solidFill>
                <a:srgbClr val="0087B4"/>
              </a:solidFill>
            </a:endParaRPr>
          </a:p>
          <a:p>
            <a:endParaRPr lang="fr-FR" sz="3200" dirty="0"/>
          </a:p>
          <a:p>
            <a:pPr marL="228600" lvl="1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endParaRPr lang="fr-FR" sz="7400" dirty="0">
              <a:solidFill>
                <a:srgbClr val="0087B4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976402"/>
              </p:ext>
            </p:extLst>
          </p:nvPr>
        </p:nvGraphicFramePr>
        <p:xfrm>
          <a:off x="617962" y="925832"/>
          <a:ext cx="11405420" cy="17777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69568">
                  <a:extLst>
                    <a:ext uri="{9D8B030D-6E8A-4147-A177-3AD203B41FA5}">
                      <a16:colId xmlns:a16="http://schemas.microsoft.com/office/drawing/2014/main" val="2804537047"/>
                    </a:ext>
                  </a:extLst>
                </a:gridCol>
                <a:gridCol w="1543440">
                  <a:extLst>
                    <a:ext uri="{9D8B030D-6E8A-4147-A177-3AD203B41FA5}">
                      <a16:colId xmlns:a16="http://schemas.microsoft.com/office/drawing/2014/main" val="1800084952"/>
                    </a:ext>
                  </a:extLst>
                </a:gridCol>
                <a:gridCol w="1488310">
                  <a:extLst>
                    <a:ext uri="{9D8B030D-6E8A-4147-A177-3AD203B41FA5}">
                      <a16:colId xmlns:a16="http://schemas.microsoft.com/office/drawing/2014/main" val="1144667686"/>
                    </a:ext>
                  </a:extLst>
                </a:gridCol>
                <a:gridCol w="1602294">
                  <a:extLst>
                    <a:ext uri="{9D8B030D-6E8A-4147-A177-3AD203B41FA5}">
                      <a16:colId xmlns:a16="http://schemas.microsoft.com/office/drawing/2014/main" val="3668184337"/>
                    </a:ext>
                  </a:extLst>
                </a:gridCol>
                <a:gridCol w="1900904">
                  <a:extLst>
                    <a:ext uri="{9D8B030D-6E8A-4147-A177-3AD203B41FA5}">
                      <a16:colId xmlns:a16="http://schemas.microsoft.com/office/drawing/2014/main" val="2813355736"/>
                    </a:ext>
                  </a:extLst>
                </a:gridCol>
                <a:gridCol w="1900904">
                  <a:extLst>
                    <a:ext uri="{9D8B030D-6E8A-4147-A177-3AD203B41FA5}">
                      <a16:colId xmlns:a16="http://schemas.microsoft.com/office/drawing/2014/main" val="276247327"/>
                    </a:ext>
                  </a:extLst>
                </a:gridCol>
              </a:tblGrid>
              <a:tr h="4975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Intitulé du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Réalisé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2024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2025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2026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4122"/>
                  </a:ext>
                </a:extLst>
              </a:tr>
              <a:tr h="60704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Travaux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d’investissement dans les écoles de la ville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514 718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400 000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400 000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0087B4"/>
                          </a:solidFill>
                        </a:rPr>
                        <a:t>400 000</a:t>
                      </a:r>
                      <a:endParaRPr lang="fr-FR" b="0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1 714 718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54077"/>
                  </a:ext>
                </a:extLst>
              </a:tr>
              <a:tr h="607046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="1" baseline="0" dirty="0" smtClean="0">
                          <a:solidFill>
                            <a:srgbClr val="0087B4"/>
                          </a:solidFill>
                        </a:rPr>
                        <a:t> SUBVENTIONS ET FCTVA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681 282</a:t>
                      </a:r>
                    </a:p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34589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409539"/>
              </p:ext>
            </p:extLst>
          </p:nvPr>
        </p:nvGraphicFramePr>
        <p:xfrm>
          <a:off x="617962" y="2703547"/>
          <a:ext cx="11405420" cy="20270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54270">
                  <a:extLst>
                    <a:ext uri="{9D8B030D-6E8A-4147-A177-3AD203B41FA5}">
                      <a16:colId xmlns:a16="http://schemas.microsoft.com/office/drawing/2014/main" val="2804537047"/>
                    </a:ext>
                  </a:extLst>
                </a:gridCol>
                <a:gridCol w="1158738">
                  <a:extLst>
                    <a:ext uri="{9D8B030D-6E8A-4147-A177-3AD203B41FA5}">
                      <a16:colId xmlns:a16="http://schemas.microsoft.com/office/drawing/2014/main" val="1800084952"/>
                    </a:ext>
                  </a:extLst>
                </a:gridCol>
                <a:gridCol w="1488310">
                  <a:extLst>
                    <a:ext uri="{9D8B030D-6E8A-4147-A177-3AD203B41FA5}">
                      <a16:colId xmlns:a16="http://schemas.microsoft.com/office/drawing/2014/main" val="1144667686"/>
                    </a:ext>
                  </a:extLst>
                </a:gridCol>
                <a:gridCol w="1602294">
                  <a:extLst>
                    <a:ext uri="{9D8B030D-6E8A-4147-A177-3AD203B41FA5}">
                      <a16:colId xmlns:a16="http://schemas.microsoft.com/office/drawing/2014/main" val="3668184337"/>
                    </a:ext>
                  </a:extLst>
                </a:gridCol>
                <a:gridCol w="1900904">
                  <a:extLst>
                    <a:ext uri="{9D8B030D-6E8A-4147-A177-3AD203B41FA5}">
                      <a16:colId xmlns:a16="http://schemas.microsoft.com/office/drawing/2014/main" val="2813355736"/>
                    </a:ext>
                  </a:extLst>
                </a:gridCol>
                <a:gridCol w="1900904">
                  <a:extLst>
                    <a:ext uri="{9D8B030D-6E8A-4147-A177-3AD203B41FA5}">
                      <a16:colId xmlns:a16="http://schemas.microsoft.com/office/drawing/2014/main" val="276247327"/>
                    </a:ext>
                  </a:extLst>
                </a:gridCol>
              </a:tblGrid>
              <a:tr h="47252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Intitulé du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Réalisé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2024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2025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2026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4122"/>
                  </a:ext>
                </a:extLst>
              </a:tr>
              <a:tr h="86740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Isolation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et ravalement de la façade de la résidence </a:t>
                      </a:r>
                      <a:r>
                        <a:rPr lang="fr-FR" baseline="0" dirty="0" err="1" smtClean="0">
                          <a:solidFill>
                            <a:srgbClr val="0087B4"/>
                          </a:solidFill>
                        </a:rPr>
                        <a:t>G.Pompidou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50 000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600 000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0087B4"/>
                          </a:solidFill>
                        </a:rPr>
                        <a:t>600 000</a:t>
                      </a:r>
                      <a:endParaRPr lang="fr-FR" b="0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1 250 000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54077"/>
                  </a:ext>
                </a:extLst>
              </a:tr>
              <a:tr h="607184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="1" baseline="0" dirty="0" smtClean="0">
                          <a:solidFill>
                            <a:srgbClr val="0087B4"/>
                          </a:solidFill>
                        </a:rPr>
                        <a:t> SUBVENTIONS ET FCTVA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793 050</a:t>
                      </a:r>
                    </a:p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34589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25937"/>
              </p:ext>
            </p:extLst>
          </p:nvPr>
        </p:nvGraphicFramePr>
        <p:xfrm>
          <a:off x="617962" y="4740380"/>
          <a:ext cx="11405420" cy="17392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69568">
                  <a:extLst>
                    <a:ext uri="{9D8B030D-6E8A-4147-A177-3AD203B41FA5}">
                      <a16:colId xmlns:a16="http://schemas.microsoft.com/office/drawing/2014/main" val="2804537047"/>
                    </a:ext>
                  </a:extLst>
                </a:gridCol>
                <a:gridCol w="1543440">
                  <a:extLst>
                    <a:ext uri="{9D8B030D-6E8A-4147-A177-3AD203B41FA5}">
                      <a16:colId xmlns:a16="http://schemas.microsoft.com/office/drawing/2014/main" val="1800084952"/>
                    </a:ext>
                  </a:extLst>
                </a:gridCol>
                <a:gridCol w="1488310">
                  <a:extLst>
                    <a:ext uri="{9D8B030D-6E8A-4147-A177-3AD203B41FA5}">
                      <a16:colId xmlns:a16="http://schemas.microsoft.com/office/drawing/2014/main" val="1144667686"/>
                    </a:ext>
                  </a:extLst>
                </a:gridCol>
                <a:gridCol w="1602294">
                  <a:extLst>
                    <a:ext uri="{9D8B030D-6E8A-4147-A177-3AD203B41FA5}">
                      <a16:colId xmlns:a16="http://schemas.microsoft.com/office/drawing/2014/main" val="3668184337"/>
                    </a:ext>
                  </a:extLst>
                </a:gridCol>
                <a:gridCol w="1900904">
                  <a:extLst>
                    <a:ext uri="{9D8B030D-6E8A-4147-A177-3AD203B41FA5}">
                      <a16:colId xmlns:a16="http://schemas.microsoft.com/office/drawing/2014/main" val="2813355736"/>
                    </a:ext>
                  </a:extLst>
                </a:gridCol>
                <a:gridCol w="1900904">
                  <a:extLst>
                    <a:ext uri="{9D8B030D-6E8A-4147-A177-3AD203B41FA5}">
                      <a16:colId xmlns:a16="http://schemas.microsoft.com/office/drawing/2014/main" val="276247327"/>
                    </a:ext>
                  </a:extLst>
                </a:gridCol>
              </a:tblGrid>
              <a:tr h="53332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Intitulé du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Réalisé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2024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2025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2026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projet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4122"/>
                  </a:ext>
                </a:extLst>
              </a:tr>
              <a:tr h="56579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Vidéo protection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837 521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87B4"/>
                          </a:solidFill>
                        </a:rPr>
                        <a:t>100</a:t>
                      </a:r>
                      <a:r>
                        <a:rPr lang="fr-FR" baseline="0" dirty="0" smtClean="0">
                          <a:solidFill>
                            <a:srgbClr val="0087B4"/>
                          </a:solidFill>
                        </a:rPr>
                        <a:t> 000</a:t>
                      </a:r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rgbClr val="0087B4"/>
                          </a:solidFill>
                        </a:rPr>
                        <a:t>100 000</a:t>
                      </a:r>
                      <a:endParaRPr lang="fr-FR" b="0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1 119 280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54077"/>
                  </a:ext>
                </a:extLst>
              </a:tr>
              <a:tr h="565797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TOTAL</a:t>
                      </a:r>
                      <a:r>
                        <a:rPr lang="fr-FR" b="1" baseline="0" dirty="0" smtClean="0">
                          <a:solidFill>
                            <a:srgbClr val="0087B4"/>
                          </a:solidFill>
                        </a:rPr>
                        <a:t> SUBVENTIONS ET FCTVA</a:t>
                      </a:r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87B4"/>
                          </a:solidFill>
                        </a:rPr>
                        <a:t>398 716</a:t>
                      </a:r>
                    </a:p>
                    <a:p>
                      <a:pPr algn="ctr"/>
                      <a:endParaRPr lang="fr-FR" b="1" dirty="0">
                        <a:solidFill>
                          <a:srgbClr val="0087B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34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146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7788" y="149290"/>
            <a:ext cx="11464212" cy="774441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Les autres projets suivis dans le cadre du PPI (2024-2026)</a:t>
            </a:r>
            <a:endParaRPr lang="fr-FR" sz="28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3644" y="923731"/>
            <a:ext cx="10365738" cy="5461663"/>
          </a:xfrm>
          <a:ln w="38100">
            <a:noFill/>
          </a:ln>
        </p:spPr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buNone/>
            </a:pPr>
            <a:endParaRPr lang="fr-FR" dirty="0">
              <a:solidFill>
                <a:srgbClr val="0087B4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fr-FR" sz="9600" dirty="0">
              <a:solidFill>
                <a:srgbClr val="0087B4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fr-FR" sz="9600" dirty="0">
              <a:solidFill>
                <a:srgbClr val="0087B4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18708"/>
              </p:ext>
            </p:extLst>
          </p:nvPr>
        </p:nvGraphicFramePr>
        <p:xfrm>
          <a:off x="549131" y="825913"/>
          <a:ext cx="11338070" cy="47542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62812">
                  <a:extLst>
                    <a:ext uri="{9D8B030D-6E8A-4147-A177-3AD203B41FA5}">
                      <a16:colId xmlns:a16="http://schemas.microsoft.com/office/drawing/2014/main" val="1190346237"/>
                    </a:ext>
                  </a:extLst>
                </a:gridCol>
                <a:gridCol w="1140473">
                  <a:extLst>
                    <a:ext uri="{9D8B030D-6E8A-4147-A177-3AD203B41FA5}">
                      <a16:colId xmlns:a16="http://schemas.microsoft.com/office/drawing/2014/main" val="3547514131"/>
                    </a:ext>
                  </a:extLst>
                </a:gridCol>
                <a:gridCol w="1274043">
                  <a:extLst>
                    <a:ext uri="{9D8B030D-6E8A-4147-A177-3AD203B41FA5}">
                      <a16:colId xmlns:a16="http://schemas.microsoft.com/office/drawing/2014/main" val="2760051302"/>
                    </a:ext>
                  </a:extLst>
                </a:gridCol>
                <a:gridCol w="1315141">
                  <a:extLst>
                    <a:ext uri="{9D8B030D-6E8A-4147-A177-3AD203B41FA5}">
                      <a16:colId xmlns:a16="http://schemas.microsoft.com/office/drawing/2014/main" val="4096843536"/>
                    </a:ext>
                  </a:extLst>
                </a:gridCol>
                <a:gridCol w="1370615">
                  <a:extLst>
                    <a:ext uri="{9D8B030D-6E8A-4147-A177-3AD203B41FA5}">
                      <a16:colId xmlns:a16="http://schemas.microsoft.com/office/drawing/2014/main" val="1910078142"/>
                    </a:ext>
                  </a:extLst>
                </a:gridCol>
                <a:gridCol w="2074986">
                  <a:extLst>
                    <a:ext uri="{9D8B030D-6E8A-4147-A177-3AD203B41FA5}">
                      <a16:colId xmlns:a16="http://schemas.microsoft.com/office/drawing/2014/main" val="2469299356"/>
                    </a:ext>
                  </a:extLst>
                </a:gridCol>
              </a:tblGrid>
              <a:tr h="50488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fr-FR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2024</a:t>
                      </a:r>
                      <a:endParaRPr lang="fr-FR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2025</a:t>
                      </a:r>
                      <a:endParaRPr lang="fr-FR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2026</a:t>
                      </a:r>
                      <a:endParaRPr lang="fr-FR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projet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Subventions &amp;</a:t>
                      </a:r>
                      <a:r>
                        <a:rPr lang="fr-FR" sz="16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recettes FCTVA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2068480"/>
                  </a:ext>
                </a:extLst>
              </a:tr>
              <a:tr h="45668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400" b="1" i="0" u="none" strike="noStrike" kern="1200" dirty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TRAVAUX STRUCTURES PETITE ENFANCE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300 000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472 399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3917701"/>
                  </a:ext>
                </a:extLst>
              </a:tr>
              <a:tr h="47751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400" b="1" i="0" u="none" strike="noStrike" kern="1200" dirty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TRAVAUX STRUCTURES </a:t>
                      </a:r>
                      <a:r>
                        <a:rPr lang="fr-FR" sz="14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SCOLAIRES-REFECTION</a:t>
                      </a:r>
                      <a:r>
                        <a:rPr lang="fr-FR" sz="1400" b="1" i="0" u="none" strike="noStrike" kern="1200" baseline="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CANTINE FREINET</a:t>
                      </a:r>
                      <a:endParaRPr lang="fr-FR" sz="14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1 050 000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572 242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1648685"/>
                  </a:ext>
                </a:extLst>
              </a:tr>
              <a:tr h="5219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400" b="1" i="0" u="none" strike="noStrike" kern="1200" dirty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MISE EN ACCESSIBILITE DES ECOLES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100 000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100 000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000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37 790</a:t>
                      </a:r>
                    </a:p>
                    <a:p>
                      <a:pPr marL="0" algn="r" defTabSz="914400" rtl="0" eaLnBrk="1" fontAlgn="t" latinLnBrk="0" hangingPunct="1"/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231308"/>
                  </a:ext>
                </a:extLst>
              </a:tr>
              <a:tr h="50534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4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CHARPENTE</a:t>
                      </a:r>
                      <a:r>
                        <a:rPr lang="fr-FR" sz="1400" b="1" i="0" u="none" strike="noStrike" kern="1200" baseline="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MAIRIE ET BIBLIOTHEQUE</a:t>
                      </a:r>
                      <a:endParaRPr lang="fr-FR" sz="14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650 000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106 626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7289966"/>
                  </a:ext>
                </a:extLst>
              </a:tr>
              <a:tr h="66265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4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AGRANDISSEMENT</a:t>
                      </a:r>
                      <a:r>
                        <a:rPr lang="fr-FR" sz="1400" b="1" i="0" u="none" strike="noStrike" kern="1200" baseline="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GYMNASE PETITE ARCHE-REAMENAGEMENT PISTE D’ATHLETISME</a:t>
                      </a:r>
                      <a:endParaRPr lang="fr-FR" sz="14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1 000 000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4 000 </a:t>
                      </a:r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000*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2 156 160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11441585"/>
                  </a:ext>
                </a:extLst>
              </a:tr>
              <a:tr h="45668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4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PLAN</a:t>
                      </a:r>
                      <a:r>
                        <a:rPr lang="fr-FR" sz="1400" b="1" i="0" u="none" strike="noStrike" kern="1200" baseline="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SOBRIETE ENERGETIQUE ET LEDS</a:t>
                      </a:r>
                      <a:endParaRPr lang="fr-FR" sz="14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350 </a:t>
                      </a:r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000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49 212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66339314"/>
                  </a:ext>
                </a:extLst>
              </a:tr>
              <a:tr h="50591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4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REFECTION</a:t>
                      </a:r>
                      <a:r>
                        <a:rPr lang="fr-FR" sz="1400" b="1" i="0" u="none" strike="noStrike" kern="1200" baseline="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SYSTÈME DE SECURITE ET INCENDIE RESIDENCE POMPIDOU</a:t>
                      </a:r>
                      <a:endParaRPr lang="fr-FR" sz="14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1700 00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37 887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12991267"/>
                  </a:ext>
                </a:extLst>
              </a:tr>
              <a:tr h="662658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4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ETUDES POUR LA CONSTRUCTION D’UN EQUIPEMENT CULTUREL MULTI-FONCTIONS</a:t>
                      </a:r>
                      <a:endParaRPr lang="fr-FR" sz="14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marL="0" algn="r" defTabSz="914400" rtl="0" eaLnBrk="1" fontAlgn="t" latinLnBrk="0" hangingPunct="1"/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0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100 000</a:t>
                      </a:r>
                      <a:endParaRPr lang="fr-FR" sz="1600" b="0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10 000 </a:t>
                      </a:r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000*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fr-FR" sz="1600" b="1" i="0" u="none" strike="noStrike" kern="1200" dirty="0" smtClean="0">
                          <a:solidFill>
                            <a:srgbClr val="0087B4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4 500 000</a:t>
                      </a:r>
                      <a:endParaRPr lang="fr-FR" sz="1600" b="1" i="0" u="none" strike="noStrike" kern="1200" dirty="0">
                        <a:solidFill>
                          <a:srgbClr val="0087B4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2396747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101969" y="5838092"/>
            <a:ext cx="892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*La suite de ces travaux sera réalisée après 2026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955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365126"/>
            <a:ext cx="10128315" cy="1205877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La limitation du recours à l’emprunt</a:t>
            </a:r>
            <a:b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20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618286" y="2063383"/>
            <a:ext cx="252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7B4"/>
                </a:solidFill>
              </a:rPr>
              <a:t>. </a:t>
            </a:r>
            <a:endParaRPr lang="fr-FR" dirty="0">
              <a:solidFill>
                <a:srgbClr val="0087B4"/>
              </a:solidFill>
            </a:endParaRPr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114761"/>
              </p:ext>
            </p:extLst>
          </p:nvPr>
        </p:nvGraphicFramePr>
        <p:xfrm>
          <a:off x="838200" y="1356852"/>
          <a:ext cx="10515600" cy="4820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03092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4" y="217558"/>
            <a:ext cx="10966515" cy="120587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Une capacité de désendettement qui s’améliore sensiblement </a:t>
            </a:r>
            <a:b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20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fr-FR" sz="20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permet  de mesurer le nombre d’années qu’il faudrait pour rembourser l’intégralité du capital emprunté si l’épargne brute y était consacrée)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618286" y="2063383"/>
            <a:ext cx="252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7B4"/>
                </a:solidFill>
              </a:rPr>
              <a:t>. </a:t>
            </a:r>
            <a:endParaRPr lang="fr-FR" dirty="0">
              <a:solidFill>
                <a:srgbClr val="0087B4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968154"/>
              </p:ext>
            </p:extLst>
          </p:nvPr>
        </p:nvGraphicFramePr>
        <p:xfrm>
          <a:off x="838200" y="1423435"/>
          <a:ext cx="10515600" cy="449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072662" y="5917223"/>
            <a:ext cx="771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*Encours de la dette au 31/12/N/ l’épargne brute hors recettes de foretage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7150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435296"/>
            <a:ext cx="10482606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rgbClr val="0087B4"/>
                </a:solidFill>
                <a:latin typeface="Arial" charset="0"/>
                <a:cs typeface="Arial" charset="0"/>
              </a:rPr>
              <a:t>Une stratégie financière au service de la 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>parentalité, la petite enfance, 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cs typeface="Arial" charset="0"/>
              </a:rPr>
              <a:t>la réussite éducative et la jeunesse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/>
            </a:r>
            <a:b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</a:br>
            <a:endParaRPr lang="fr-FR" sz="36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28869" y="1156853"/>
            <a:ext cx="11179629" cy="50250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87B4"/>
                </a:solidFill>
              </a:rPr>
              <a:t> Des actions au service de la réussite éducative et de l’ouverture aux autres 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87B4"/>
                </a:solidFill>
              </a:rPr>
              <a:t>poursuite du soutien scolaire proposé aux enfants Achérois (clubs coups de pouce, CLAS) et soutien matériel apporté au RASED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87B4"/>
                </a:solidFill>
              </a:rPr>
              <a:t>intervention dans l’année de 2 psychologues de l’association Georges Devereux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87B4"/>
                </a:solidFill>
              </a:rPr>
              <a:t>un accompagnement au développement du numérique à l’école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87B4"/>
                </a:solidFill>
              </a:rPr>
              <a:t>un accompagnement culturel (Sax et </a:t>
            </a:r>
            <a:r>
              <a:rPr lang="fr-FR" dirty="0" err="1" smtClean="0">
                <a:solidFill>
                  <a:srgbClr val="0087B4"/>
                </a:solidFill>
              </a:rPr>
              <a:t>Pandora</a:t>
            </a:r>
            <a:r>
              <a:rPr lang="fr-FR" dirty="0" smtClean="0">
                <a:solidFill>
                  <a:srgbClr val="0087B4"/>
                </a:solidFill>
              </a:rPr>
              <a:t>) et sportif de la ville sur les temps scolaires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87B4"/>
                </a:solidFill>
              </a:rPr>
              <a:t>accompagnement financier de différentes actions pédagogiques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87B4"/>
                </a:solidFill>
              </a:rPr>
              <a:t>mise en place d'événements favorisant des temps parents-enfants : Printemps des Poètes, fête de l’enfance…</a:t>
            </a:r>
          </a:p>
          <a:p>
            <a:pPr marL="457200" lvl="1" indent="0" algn="just">
              <a:buNone/>
            </a:pPr>
            <a:endParaRPr lang="fr-FR" dirty="0" smtClean="0">
              <a:solidFill>
                <a:srgbClr val="0087B4"/>
              </a:solidFill>
            </a:endParaRPr>
          </a:p>
          <a:p>
            <a:pPr marL="457200" lvl="1" indent="0" algn="just">
              <a:buNone/>
            </a:pPr>
            <a:endParaRPr lang="fr-FR" b="1" dirty="0">
              <a:solidFill>
                <a:srgbClr val="0087B4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87B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441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435296"/>
            <a:ext cx="10482606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rgbClr val="0087B4"/>
                </a:solidFill>
                <a:latin typeface="Arial" charset="0"/>
                <a:cs typeface="Arial" charset="0"/>
              </a:rPr>
              <a:t>Une stratégie financière au service de la 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>parentalité, la petite enfance, 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cs typeface="Arial" charset="0"/>
              </a:rPr>
              <a:t>la réussite éducative et la jeunesse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/>
            </a:r>
            <a:b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</a:br>
            <a:endParaRPr lang="fr-FR" sz="36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28869" y="1156853"/>
            <a:ext cx="11179629" cy="50250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>
              <a:solidFill>
                <a:srgbClr val="0087B4"/>
              </a:solidFill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sz="2600" b="1" dirty="0">
                <a:solidFill>
                  <a:srgbClr val="0087B4"/>
                </a:solidFill>
              </a:rPr>
              <a:t>Un soutien affirmé aux sujets liés à la parentalité </a:t>
            </a:r>
            <a:r>
              <a:rPr lang="fr-FR" sz="2600" dirty="0">
                <a:solidFill>
                  <a:srgbClr val="0087B4"/>
                </a:solidFill>
              </a:rPr>
              <a:t>avec des activités menées et portées au sein de la maison des </a:t>
            </a:r>
            <a:r>
              <a:rPr lang="fr-FR" sz="2600" dirty="0" smtClean="0">
                <a:solidFill>
                  <a:srgbClr val="0087B4"/>
                </a:solidFill>
              </a:rPr>
              <a:t>parents</a:t>
            </a:r>
            <a:endParaRPr lang="fr-FR" sz="2600" dirty="0">
              <a:solidFill>
                <a:srgbClr val="0087B4"/>
              </a:solidFill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fr-FR" sz="2600" dirty="0">
              <a:solidFill>
                <a:srgbClr val="0087B4"/>
              </a:solidFill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sz="2600" b="1" dirty="0">
                <a:solidFill>
                  <a:srgbClr val="0087B4"/>
                </a:solidFill>
              </a:rPr>
              <a:t>La poursuite des actions culturelles et éducatives à destination des enfants</a:t>
            </a:r>
            <a:r>
              <a:rPr lang="fr-FR" sz="2600" dirty="0">
                <a:solidFill>
                  <a:srgbClr val="0087B4"/>
                </a:solidFill>
              </a:rPr>
              <a:t> (HR sport, conservatoire, bibliothèque, centres de </a:t>
            </a:r>
            <a:r>
              <a:rPr lang="fr-FR" sz="2600" dirty="0" smtClean="0">
                <a:solidFill>
                  <a:srgbClr val="0087B4"/>
                </a:solidFill>
              </a:rPr>
              <a:t>loisirs…)</a:t>
            </a:r>
            <a:endParaRPr lang="fr-FR" sz="2600" dirty="0">
              <a:solidFill>
                <a:srgbClr val="0087B4"/>
              </a:solidFill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fr-FR" sz="2600" dirty="0">
              <a:solidFill>
                <a:srgbClr val="0087B4"/>
              </a:solidFill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sz="2600" b="1" dirty="0">
                <a:solidFill>
                  <a:srgbClr val="0087B4"/>
                </a:solidFill>
              </a:rPr>
              <a:t>La poursuite des activités proposées par la Maison des Jeunes pour les 11-17 ans </a:t>
            </a:r>
            <a:r>
              <a:rPr lang="fr-FR" sz="2600" dirty="0">
                <a:solidFill>
                  <a:srgbClr val="0087B4"/>
                </a:solidFill>
              </a:rPr>
              <a:t>et déjà valorisées par le label Onz17 décerné par la CAF en février dernier et un investissement de 90K€ sur la structure partiellement financé par la </a:t>
            </a:r>
            <a:r>
              <a:rPr lang="fr-FR" sz="2600" dirty="0" smtClean="0">
                <a:solidFill>
                  <a:srgbClr val="0087B4"/>
                </a:solidFill>
              </a:rPr>
              <a:t>CAF</a:t>
            </a:r>
            <a:endParaRPr lang="fr-FR" sz="2600" dirty="0">
              <a:solidFill>
                <a:srgbClr val="0087B4"/>
              </a:solidFill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fr-FR" sz="2600" dirty="0">
              <a:solidFill>
                <a:srgbClr val="0087B4"/>
              </a:solidFill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sz="2600" b="1" dirty="0">
                <a:solidFill>
                  <a:srgbClr val="0087B4"/>
                </a:solidFill>
              </a:rPr>
              <a:t>La confirmation du travail mené par le Bureau Information Jeunesse </a:t>
            </a:r>
            <a:r>
              <a:rPr lang="fr-FR" sz="2600" dirty="0">
                <a:solidFill>
                  <a:srgbClr val="0087B4"/>
                </a:solidFill>
              </a:rPr>
              <a:t>visant à soutenir l’activité des </a:t>
            </a:r>
            <a:r>
              <a:rPr lang="fr-FR" sz="2600" dirty="0" smtClean="0">
                <a:solidFill>
                  <a:srgbClr val="0087B4"/>
                </a:solidFill>
              </a:rPr>
              <a:t>jeunes</a:t>
            </a:r>
            <a:endParaRPr lang="fr-FR" sz="2600" dirty="0">
              <a:solidFill>
                <a:srgbClr val="0087B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9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6634" y="404585"/>
            <a:ext cx="10128315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>La qualité de vie des 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cs typeface="Arial" charset="0"/>
              </a:rPr>
              <a:t>Achérois, au cœur de la politique 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>municipale</a:t>
            </a:r>
            <a:b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</a:br>
            <a:endParaRPr lang="fr-FR" sz="36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65125" y="1085222"/>
            <a:ext cx="10943373" cy="4875964"/>
          </a:xfrm>
        </p:spPr>
        <p:txBody>
          <a:bodyPr>
            <a:normAutofit/>
          </a:bodyPr>
          <a:lstStyle/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fr-FR" b="1" dirty="0">
              <a:solidFill>
                <a:srgbClr val="0087B4"/>
              </a:solidFill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fr-FR" b="1" dirty="0">
              <a:solidFill>
                <a:srgbClr val="0087B4"/>
              </a:solidFill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fr-FR" b="1" dirty="0">
              <a:solidFill>
                <a:srgbClr val="0087B4"/>
              </a:solidFill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fr-FR" b="1" dirty="0">
              <a:solidFill>
                <a:srgbClr val="0087B4"/>
              </a:solidFill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fr-FR" b="1" dirty="0">
              <a:solidFill>
                <a:srgbClr val="0087B4"/>
              </a:solidFill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fr-FR" b="1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95693" y="1247963"/>
            <a:ext cx="11142721" cy="4560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just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rgbClr val="0087B4"/>
                </a:solidFill>
              </a:rPr>
              <a:t>Construire, étendre et entretenir les bâtiments et équipements publics de la ville </a:t>
            </a:r>
            <a:r>
              <a:rPr lang="fr-FR" sz="2400" dirty="0">
                <a:solidFill>
                  <a:srgbClr val="0087B4"/>
                </a:solidFill>
              </a:rPr>
              <a:t>(construction d’une école </a:t>
            </a:r>
            <a:r>
              <a:rPr lang="fr-FR" sz="2400" dirty="0" err="1">
                <a:solidFill>
                  <a:srgbClr val="0087B4"/>
                </a:solidFill>
              </a:rPr>
              <a:t>biosourcée</a:t>
            </a:r>
            <a:r>
              <a:rPr lang="fr-FR" sz="2400" dirty="0" smtClean="0">
                <a:solidFill>
                  <a:srgbClr val="0087B4"/>
                </a:solidFill>
              </a:rPr>
              <a:t>, d’un </a:t>
            </a:r>
            <a:r>
              <a:rPr lang="fr-FR" sz="2400" dirty="0">
                <a:solidFill>
                  <a:srgbClr val="0087B4"/>
                </a:solidFill>
              </a:rPr>
              <a:t>Centre Technique </a:t>
            </a:r>
            <a:r>
              <a:rPr lang="fr-FR" sz="2400" dirty="0" smtClean="0">
                <a:solidFill>
                  <a:srgbClr val="0087B4"/>
                </a:solidFill>
              </a:rPr>
              <a:t>municipal, travaux dans les écoles…)</a:t>
            </a:r>
            <a:endParaRPr lang="fr-FR" sz="2400" b="1" dirty="0">
              <a:solidFill>
                <a:srgbClr val="0087B4"/>
              </a:solidFill>
            </a:endParaRPr>
          </a:p>
          <a:p>
            <a:pPr marL="685800" lvl="1" indent="-228600" algn="just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rgbClr val="0087B4"/>
                </a:solidFill>
              </a:rPr>
              <a:t>Mettre en place des actions en faveur de la transition écologique : </a:t>
            </a:r>
            <a:r>
              <a:rPr lang="fr-FR" sz="2400" dirty="0">
                <a:solidFill>
                  <a:srgbClr val="0087B4"/>
                </a:solidFill>
              </a:rPr>
              <a:t>le verdissement de la flotte automobile, </a:t>
            </a:r>
            <a:r>
              <a:rPr lang="fr-FR" sz="2400" dirty="0" smtClean="0">
                <a:solidFill>
                  <a:srgbClr val="0087B4"/>
                </a:solidFill>
              </a:rPr>
              <a:t>la </a:t>
            </a:r>
            <a:r>
              <a:rPr lang="fr-FR" sz="2400" dirty="0">
                <a:solidFill>
                  <a:srgbClr val="0087B4"/>
                </a:solidFill>
              </a:rPr>
              <a:t>programmation d’une enveloppe de 100K€ par an en investissement afin de réduire la consommation énergétique de la commune conformément à l’audit </a:t>
            </a:r>
            <a:r>
              <a:rPr lang="fr-FR" sz="2400" dirty="0" smtClean="0">
                <a:solidFill>
                  <a:srgbClr val="0087B4"/>
                </a:solidFill>
              </a:rPr>
              <a:t>énergie…</a:t>
            </a:r>
            <a:endParaRPr lang="fr-FR" sz="2400" b="1" dirty="0">
              <a:solidFill>
                <a:srgbClr val="0087B4"/>
              </a:solidFill>
            </a:endParaRPr>
          </a:p>
          <a:p>
            <a:pPr marL="685800" lvl="1" indent="-228600" algn="just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rgbClr val="0087B4"/>
                </a:solidFill>
              </a:rPr>
              <a:t>Poursuivre des actions ou manifestations proposées par la </a:t>
            </a:r>
            <a:r>
              <a:rPr lang="fr-FR" sz="2400" b="1" dirty="0" smtClean="0">
                <a:solidFill>
                  <a:srgbClr val="0087B4"/>
                </a:solidFill>
              </a:rPr>
              <a:t>ville, </a:t>
            </a:r>
            <a:r>
              <a:rPr lang="fr-FR" sz="2400" b="1" dirty="0">
                <a:solidFill>
                  <a:srgbClr val="0087B4"/>
                </a:solidFill>
              </a:rPr>
              <a:t>facilitant la rencontre entre les Achérois et en revisitant certains formats ou certains lieux : </a:t>
            </a:r>
            <a:r>
              <a:rPr lang="fr-FR" sz="2400" dirty="0">
                <a:solidFill>
                  <a:srgbClr val="0087B4"/>
                </a:solidFill>
              </a:rPr>
              <a:t>actions culturelles, activités sportives, fêtes de la ville</a:t>
            </a:r>
            <a:r>
              <a:rPr lang="fr-FR" sz="2400" dirty="0" smtClean="0">
                <a:solidFill>
                  <a:srgbClr val="0087B4"/>
                </a:solidFill>
              </a:rPr>
              <a:t>… avec </a:t>
            </a:r>
            <a:r>
              <a:rPr lang="fr-FR" sz="2400" dirty="0">
                <a:solidFill>
                  <a:srgbClr val="0087B4"/>
                </a:solidFill>
              </a:rPr>
              <a:t>un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0087B4"/>
                </a:solidFill>
              </a:rPr>
              <a:t>soutien conséquent au </a:t>
            </a:r>
            <a:r>
              <a:rPr lang="fr-FR" sz="2400" dirty="0" smtClean="0">
                <a:solidFill>
                  <a:srgbClr val="0087B4"/>
                </a:solidFill>
              </a:rPr>
              <a:t>Sax</a:t>
            </a:r>
            <a:endParaRPr lang="fr-FR" sz="2400" dirty="0">
              <a:solidFill>
                <a:srgbClr val="0087B4"/>
              </a:solidFill>
            </a:endParaRPr>
          </a:p>
          <a:p>
            <a:pPr marL="457200"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5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543924"/>
            <a:ext cx="10128315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>La qualité de vie des 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cs typeface="Arial" charset="0"/>
              </a:rPr>
              <a:t>Achérois, au 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>cœur de la politique municipale</a:t>
            </a:r>
            <a:b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</a:br>
            <a: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  <a:t/>
            </a:r>
            <a:br>
              <a:rPr lang="fr-FR" sz="3600" b="1" dirty="0">
                <a:solidFill>
                  <a:srgbClr val="0087B4"/>
                </a:solidFill>
                <a:latin typeface="Arial" charset="0"/>
                <a:cs typeface="Arial" charset="0"/>
              </a:rPr>
            </a:br>
            <a:endParaRPr lang="fr-FR" sz="36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93087" y="1459345"/>
            <a:ext cx="11515411" cy="4618329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fr-FR" b="1" dirty="0" smtClean="0">
                <a:solidFill>
                  <a:srgbClr val="0087B4"/>
                </a:solidFill>
              </a:rPr>
              <a:t>Soutien aux associations de la ville : </a:t>
            </a:r>
            <a:r>
              <a:rPr lang="fr-FR" dirty="0" smtClean="0">
                <a:solidFill>
                  <a:srgbClr val="0087B4"/>
                </a:solidFill>
              </a:rPr>
              <a:t>maintien du dispositif d’attribution pour les associations (une </a:t>
            </a:r>
            <a:r>
              <a:rPr lang="fr-FR" dirty="0">
                <a:solidFill>
                  <a:srgbClr val="0087B4"/>
                </a:solidFill>
              </a:rPr>
              <a:t>dotation attribuée par </a:t>
            </a:r>
            <a:r>
              <a:rPr lang="fr-FR" dirty="0" smtClean="0">
                <a:solidFill>
                  <a:srgbClr val="0087B4"/>
                </a:solidFill>
              </a:rPr>
              <a:t>licencié et </a:t>
            </a:r>
            <a:r>
              <a:rPr lang="fr-FR" dirty="0">
                <a:solidFill>
                  <a:srgbClr val="0087B4"/>
                </a:solidFill>
              </a:rPr>
              <a:t>une dotation permettant de développer de nouveaux projets </a:t>
            </a:r>
            <a:r>
              <a:rPr lang="fr-FR" dirty="0" smtClean="0">
                <a:solidFill>
                  <a:srgbClr val="0087B4"/>
                </a:solidFill>
              </a:rPr>
              <a:t>que </a:t>
            </a:r>
            <a:r>
              <a:rPr lang="fr-FR" dirty="0">
                <a:solidFill>
                  <a:srgbClr val="0087B4"/>
                </a:solidFill>
              </a:rPr>
              <a:t>la municipalité souhaite </a:t>
            </a:r>
            <a:r>
              <a:rPr lang="fr-FR" dirty="0" smtClean="0">
                <a:solidFill>
                  <a:srgbClr val="0087B4"/>
                </a:solidFill>
              </a:rPr>
              <a:t>renforcer)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>
              <a:solidFill>
                <a:srgbClr val="0087B4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 smtClean="0">
                <a:solidFill>
                  <a:srgbClr val="0087B4"/>
                </a:solidFill>
              </a:rPr>
              <a:t>Poursuite </a:t>
            </a:r>
            <a:r>
              <a:rPr lang="fr-FR" b="1" dirty="0">
                <a:solidFill>
                  <a:srgbClr val="0087B4"/>
                </a:solidFill>
              </a:rPr>
              <a:t>du soutien affirmé de la ville au </a:t>
            </a:r>
            <a:r>
              <a:rPr lang="fr-FR" b="1" dirty="0" smtClean="0">
                <a:solidFill>
                  <a:srgbClr val="0087B4"/>
                </a:solidFill>
              </a:rPr>
              <a:t>CCAS en fonctionnement et en investissement </a:t>
            </a:r>
            <a:r>
              <a:rPr lang="fr-FR" dirty="0">
                <a:solidFill>
                  <a:srgbClr val="0087B4"/>
                </a:solidFill>
              </a:rPr>
              <a:t>(changement du SSI et ravalement et isolation de la résidence autonomie Pompidou</a:t>
            </a:r>
            <a:r>
              <a:rPr lang="fr-FR" dirty="0" smtClean="0">
                <a:solidFill>
                  <a:srgbClr val="0087B4"/>
                </a:solidFill>
              </a:rPr>
              <a:t>)</a:t>
            </a:r>
            <a:endParaRPr lang="fr-FR" dirty="0">
              <a:solidFill>
                <a:srgbClr val="0087B4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0087B4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>
                <a:solidFill>
                  <a:srgbClr val="0087B4"/>
                </a:solidFill>
              </a:rPr>
              <a:t>Garantir la sécurité des Achérois: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87B4"/>
                </a:solidFill>
              </a:rPr>
              <a:t>Pérenniser, dans un contexte toujours plus concurrentiel, </a:t>
            </a:r>
            <a:r>
              <a:rPr lang="fr-FR" sz="2800" dirty="0">
                <a:solidFill>
                  <a:srgbClr val="0087B4"/>
                </a:solidFill>
              </a:rPr>
              <a:t>les effectifs de la police </a:t>
            </a:r>
            <a:r>
              <a:rPr lang="fr-FR" sz="2800" dirty="0" smtClean="0">
                <a:solidFill>
                  <a:srgbClr val="0087B4"/>
                </a:solidFill>
              </a:rPr>
              <a:t>municipale</a:t>
            </a:r>
            <a:endParaRPr lang="fr-FR" sz="2800" dirty="0">
              <a:solidFill>
                <a:srgbClr val="0087B4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srgbClr val="0087B4"/>
                </a:solidFill>
              </a:rPr>
              <a:t>14 </a:t>
            </a:r>
            <a:r>
              <a:rPr lang="fr-FR" sz="2800" dirty="0">
                <a:solidFill>
                  <a:srgbClr val="0087B4"/>
                </a:solidFill>
              </a:rPr>
              <a:t>caméras déjà installées dont 6 en </a:t>
            </a:r>
            <a:r>
              <a:rPr lang="fr-FR" sz="2800" dirty="0" smtClean="0">
                <a:solidFill>
                  <a:srgbClr val="0087B4"/>
                </a:solidFill>
              </a:rPr>
              <a:t>vidéo-verbalisation </a:t>
            </a:r>
            <a:r>
              <a:rPr lang="fr-FR" sz="2800" dirty="0">
                <a:solidFill>
                  <a:srgbClr val="0087B4"/>
                </a:solidFill>
              </a:rPr>
              <a:t>avec un objectif de 27 caméras d’ici fin 2026. </a:t>
            </a:r>
          </a:p>
          <a:p>
            <a:pPr marL="0" lvl="0" indent="0">
              <a:buNone/>
            </a:pPr>
            <a:endParaRPr lang="fr-FR" dirty="0">
              <a:solidFill>
                <a:srgbClr val="0087B4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151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412124"/>
            <a:ext cx="8371268" cy="94517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Les </a:t>
            </a:r>
            <a:r>
              <a:rPr lang="fr-FR" sz="49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projets impactant Achères</a:t>
            </a:r>
            <a:endParaRPr lang="fr-FR" sz="49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526" y="1512043"/>
            <a:ext cx="11115856" cy="4326049"/>
          </a:xfrm>
          <a:ln w="38100">
            <a:noFill/>
          </a:ln>
        </p:spPr>
        <p:txBody>
          <a:bodyPr>
            <a:normAutofit/>
          </a:bodyPr>
          <a:lstStyle/>
          <a:p>
            <a:pPr marL="228600" lvl="1" algn="just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2800" b="1" dirty="0">
                <a:solidFill>
                  <a:srgbClr val="0087B4"/>
                </a:solidFill>
              </a:rPr>
              <a:t>Poursuite de la dynamique sur la ZAC de la Petite </a:t>
            </a:r>
            <a:r>
              <a:rPr lang="fr-FR" sz="2800" b="1" dirty="0" smtClean="0">
                <a:solidFill>
                  <a:srgbClr val="0087B4"/>
                </a:solidFill>
              </a:rPr>
              <a:t>Arche : </a:t>
            </a:r>
            <a:r>
              <a:rPr lang="fr-FR" sz="2800" dirty="0">
                <a:solidFill>
                  <a:srgbClr val="0087B4"/>
                </a:solidFill>
              </a:rPr>
              <a:t>résidence étudiante, résidence seniors, </a:t>
            </a:r>
            <a:r>
              <a:rPr lang="fr-FR" sz="2800" dirty="0" smtClean="0">
                <a:solidFill>
                  <a:srgbClr val="0087B4"/>
                </a:solidFill>
              </a:rPr>
              <a:t>hôtel</a:t>
            </a:r>
            <a:r>
              <a:rPr lang="fr-FR" sz="2800" dirty="0">
                <a:solidFill>
                  <a:srgbClr val="0087B4"/>
                </a:solidFill>
              </a:rPr>
              <a:t>, commerces, installations sportives</a:t>
            </a:r>
            <a:r>
              <a:rPr lang="fr-FR" sz="2800" dirty="0" smtClean="0">
                <a:solidFill>
                  <a:srgbClr val="0087B4"/>
                </a:solidFill>
              </a:rPr>
              <a:t>…</a:t>
            </a:r>
          </a:p>
          <a:p>
            <a:pPr marL="228600" lvl="1" algn="just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2800" b="1" dirty="0">
                <a:solidFill>
                  <a:srgbClr val="0087B4"/>
                </a:solidFill>
              </a:rPr>
              <a:t>Le projet Tram 13 Express </a:t>
            </a:r>
            <a:r>
              <a:rPr lang="fr-FR" sz="2800" dirty="0">
                <a:solidFill>
                  <a:srgbClr val="0087B4"/>
                </a:solidFill>
              </a:rPr>
              <a:t>entre Saint-Cyr-l’Ecole et Achères permettant de répondre à la demande croissante de déplacement des Franciliens de banlieue à </a:t>
            </a:r>
            <a:r>
              <a:rPr lang="fr-FR" sz="2800" dirty="0" smtClean="0">
                <a:solidFill>
                  <a:srgbClr val="0087B4"/>
                </a:solidFill>
              </a:rPr>
              <a:t>banlieue</a:t>
            </a:r>
            <a:endParaRPr lang="fr-FR" sz="2800" dirty="0">
              <a:solidFill>
                <a:srgbClr val="0087B4"/>
              </a:solidFill>
            </a:endParaRPr>
          </a:p>
          <a:p>
            <a:pPr marL="228600" lvl="1" algn="just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2800" b="1" dirty="0" smtClean="0">
                <a:solidFill>
                  <a:srgbClr val="0087B4"/>
                </a:solidFill>
              </a:rPr>
              <a:t>La </a:t>
            </a:r>
            <a:r>
              <a:rPr lang="fr-FR" sz="2800" b="1" dirty="0">
                <a:solidFill>
                  <a:srgbClr val="0087B4"/>
                </a:solidFill>
              </a:rPr>
              <a:t>réhabilitation de la place de l’église </a:t>
            </a:r>
            <a:r>
              <a:rPr lang="fr-FR" sz="2800" dirty="0">
                <a:solidFill>
                  <a:srgbClr val="0087B4"/>
                </a:solidFill>
              </a:rPr>
              <a:t>par la CUGPSEO</a:t>
            </a:r>
          </a:p>
          <a:p>
            <a:pPr marL="228600" lvl="1" algn="just">
              <a:lnSpc>
                <a:spcPct val="110000"/>
              </a:lnSpc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2800" b="1" dirty="0">
                <a:solidFill>
                  <a:srgbClr val="0087B4"/>
                </a:solidFill>
              </a:rPr>
              <a:t>Le Port Seine-Métropole Ouest </a:t>
            </a:r>
            <a:r>
              <a:rPr lang="fr-FR" sz="2800" dirty="0">
                <a:solidFill>
                  <a:srgbClr val="0087B4"/>
                </a:solidFill>
              </a:rPr>
              <a:t>qui va permettre de dynamiser le territoire d’Achères (les premiers travaux ont débuté en 2023) ; 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fr-FR" sz="9600" dirty="0">
              <a:solidFill>
                <a:srgbClr val="0087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2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767084"/>
            <a:ext cx="10128315" cy="803919"/>
          </a:xfrm>
        </p:spPr>
        <p:txBody>
          <a:bodyPr>
            <a:normAutofit/>
          </a:bodyPr>
          <a:lstStyle/>
          <a:p>
            <a:pPr algn="ctr"/>
            <a:r>
              <a:rPr lang="fr-FR" sz="49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Conclusion</a:t>
            </a:r>
            <a:endParaRPr lang="fr-FR" sz="49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1680211"/>
            <a:ext cx="11170298" cy="44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rgbClr val="0087B4"/>
                </a:solidFill>
              </a:rPr>
              <a:t>Le fil rouge de notre action </a:t>
            </a:r>
            <a:endParaRPr lang="fr-FR" sz="3200" b="1" dirty="0" smtClean="0">
              <a:solidFill>
                <a:srgbClr val="0087B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 Mettre </a:t>
            </a:r>
            <a:r>
              <a:rPr lang="fr-FR" sz="2800" dirty="0">
                <a:solidFill>
                  <a:srgbClr val="0087B4"/>
                </a:solidFill>
              </a:rPr>
              <a:t>en œuvre un plan d’investissement </a:t>
            </a:r>
            <a:r>
              <a:rPr lang="fr-FR" sz="2800" dirty="0" smtClean="0">
                <a:solidFill>
                  <a:srgbClr val="0087B4"/>
                </a:solidFill>
              </a:rPr>
              <a:t>nécessaire </a:t>
            </a:r>
            <a:r>
              <a:rPr lang="fr-FR" sz="2800" dirty="0">
                <a:solidFill>
                  <a:srgbClr val="0087B4"/>
                </a:solidFill>
              </a:rPr>
              <a:t>visant à améliorer le cadre de vie des </a:t>
            </a:r>
            <a:r>
              <a:rPr lang="fr-FR" sz="2800" dirty="0" smtClean="0">
                <a:solidFill>
                  <a:srgbClr val="0087B4"/>
                </a:solidFill>
              </a:rPr>
              <a:t>Achérois</a:t>
            </a:r>
            <a:endParaRPr lang="fr-FR" sz="2800" dirty="0">
              <a:solidFill>
                <a:srgbClr val="0087B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 Poursuivre </a:t>
            </a:r>
            <a:r>
              <a:rPr lang="fr-FR" sz="2800" dirty="0">
                <a:solidFill>
                  <a:srgbClr val="0087B4"/>
                </a:solidFill>
              </a:rPr>
              <a:t>les efforts de </a:t>
            </a:r>
            <a:r>
              <a:rPr lang="fr-FR" sz="2800" dirty="0" smtClean="0">
                <a:solidFill>
                  <a:srgbClr val="0087B4"/>
                </a:solidFill>
              </a:rPr>
              <a:t>maîtrise </a:t>
            </a:r>
            <a:r>
              <a:rPr lang="fr-FR" sz="2800" dirty="0">
                <a:solidFill>
                  <a:srgbClr val="0087B4"/>
                </a:solidFill>
              </a:rPr>
              <a:t>des dépenses de </a:t>
            </a:r>
            <a:r>
              <a:rPr lang="fr-FR" sz="2800" dirty="0" smtClean="0">
                <a:solidFill>
                  <a:srgbClr val="0087B4"/>
                </a:solidFill>
              </a:rPr>
              <a:t>fonctionnement</a:t>
            </a:r>
            <a:endParaRPr lang="fr-FR" sz="2800" dirty="0">
              <a:solidFill>
                <a:srgbClr val="0087B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 Maintenir des services publics de qualité</a:t>
            </a:r>
            <a:endParaRPr lang="fr-FR" sz="2800" dirty="0">
              <a:solidFill>
                <a:srgbClr val="0087B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 Retrouver </a:t>
            </a:r>
            <a:r>
              <a:rPr lang="fr-FR" sz="2800" dirty="0">
                <a:solidFill>
                  <a:srgbClr val="0087B4"/>
                </a:solidFill>
              </a:rPr>
              <a:t>des marges de manœuvre pour préparer l’avenir </a:t>
            </a:r>
            <a:r>
              <a:rPr lang="fr-FR" sz="2800" dirty="0" smtClean="0">
                <a:solidFill>
                  <a:srgbClr val="0087B4"/>
                </a:solidFill>
              </a:rPr>
              <a:t>d’Achères</a:t>
            </a:r>
            <a:endParaRPr lang="fr-FR" sz="2800" dirty="0">
              <a:solidFill>
                <a:srgbClr val="0087B4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 Doter </a:t>
            </a:r>
            <a:r>
              <a:rPr lang="fr-FR" sz="2800" dirty="0">
                <a:solidFill>
                  <a:srgbClr val="0087B4"/>
                </a:solidFill>
              </a:rPr>
              <a:t>la commune d’une capacité à investir grâce à ses fonds </a:t>
            </a:r>
            <a:r>
              <a:rPr lang="fr-FR" sz="2800" dirty="0" smtClean="0">
                <a:solidFill>
                  <a:srgbClr val="0087B4"/>
                </a:solidFill>
              </a:rPr>
              <a:t>propres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 Limiter le recours à l’emprunt dans une perspective de désendettement de la ville, en lien avec ses capacités d’autofinancement </a:t>
            </a:r>
          </a:p>
          <a:p>
            <a:pPr marL="457200" lvl="1" indent="0">
              <a:buNone/>
            </a:pPr>
            <a:endParaRPr lang="fr-FR" sz="2800" dirty="0" smtClean="0">
              <a:solidFill>
                <a:srgbClr val="0087B4"/>
              </a:solidFill>
            </a:endParaRPr>
          </a:p>
          <a:p>
            <a:endParaRPr lang="fr-FR" sz="2600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445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50FA5-3AE7-4399-AC13-2C183C67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08" y="105940"/>
            <a:ext cx="10474036" cy="899010"/>
          </a:xfrm>
        </p:spPr>
        <p:txBody>
          <a:bodyPr>
            <a:noAutofit/>
          </a:bodyPr>
          <a:lstStyle/>
          <a:p>
            <a:pPr algn="ctr"/>
            <a:r>
              <a:rPr lang="fr-FR" sz="1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1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40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CA 2023 provisoire</a:t>
            </a:r>
            <a:r>
              <a:rPr lang="fr-FR" sz="40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40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18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E8BCB9-65A4-45AC-B49F-7A17D169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2452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FBB22-FA48-4F44-9348-333B5DD576C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24" y="1961136"/>
            <a:ext cx="5523106" cy="74448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Dépenses réelles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fr-FR" sz="2400" dirty="0" smtClean="0">
                <a:solidFill>
                  <a:prstClr val="white"/>
                </a:solidFill>
                <a:latin typeface="Calibri" panose="020F0502020204030204"/>
              </a:rPr>
              <a:t>29,8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€</a:t>
            </a:r>
          </a:p>
        </p:txBody>
      </p:sp>
      <p:sp>
        <p:nvSpPr>
          <p:cNvPr id="9" name="Rectangle 8"/>
          <p:cNvSpPr/>
          <p:nvPr/>
        </p:nvSpPr>
        <p:spPr>
          <a:xfrm>
            <a:off x="6158069" y="2715324"/>
            <a:ext cx="5872743" cy="398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prstClr val="white"/>
                </a:solidFill>
                <a:latin typeface="Calibri" panose="020F0502020204030204"/>
              </a:rPr>
              <a:t>Recettes d’ordre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0,7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M€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5577" y="1938200"/>
            <a:ext cx="5885235" cy="724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Recettes réelles*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M€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45574" y="4958063"/>
            <a:ext cx="5859297" cy="450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prstClr val="white"/>
                </a:solidFill>
                <a:latin typeface="Calibri" panose="020F0502020204030204"/>
              </a:rPr>
              <a:t>Recettes d’ordre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12,8M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€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324" y="4092092"/>
            <a:ext cx="5545398" cy="933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400" dirty="0">
                <a:solidFill>
                  <a:prstClr val="white"/>
                </a:solidFill>
                <a:latin typeface="Calibri" panose="020F0502020204030204"/>
              </a:rPr>
              <a:t>Dépenses réelles: </a:t>
            </a:r>
            <a:r>
              <a:rPr lang="fr-FR" sz="2400" dirty="0" smtClean="0">
                <a:solidFill>
                  <a:prstClr val="white"/>
                </a:solidFill>
                <a:latin typeface="Calibri" panose="020F0502020204030204"/>
              </a:rPr>
              <a:t>11,8M</a:t>
            </a:r>
            <a:r>
              <a:rPr lang="fr-FR" sz="2400" dirty="0">
                <a:solidFill>
                  <a:prstClr val="white"/>
                </a:solidFill>
                <a:latin typeface="Calibri" panose="020F0502020204030204"/>
              </a:rPr>
              <a:t>€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2009" y="5140690"/>
            <a:ext cx="5533381" cy="513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Dépenses d’ordre:</a:t>
            </a:r>
            <a:r>
              <a:rPr lang="fr-FR" sz="2400" noProof="0" dirty="0" smtClean="0">
                <a:solidFill>
                  <a:prstClr val="white"/>
                </a:solidFill>
                <a:latin typeface="Calibri" panose="020F0502020204030204"/>
              </a:rPr>
              <a:t>8,2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€</a:t>
            </a:r>
          </a:p>
        </p:txBody>
      </p:sp>
      <p:sp>
        <p:nvSpPr>
          <p:cNvPr id="7" name="Moins 6"/>
          <p:cNvSpPr/>
          <p:nvPr/>
        </p:nvSpPr>
        <p:spPr>
          <a:xfrm rot="5400000">
            <a:off x="4769818" y="2456360"/>
            <a:ext cx="2312831" cy="660144"/>
          </a:xfrm>
          <a:prstGeom prst="mathMinus">
            <a:avLst>
              <a:gd name="adj1" fmla="val 2352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Moins 14"/>
          <p:cNvSpPr/>
          <p:nvPr/>
        </p:nvSpPr>
        <p:spPr>
          <a:xfrm rot="5400000">
            <a:off x="4624089" y="4836586"/>
            <a:ext cx="2601796" cy="432366"/>
          </a:xfrm>
          <a:prstGeom prst="mathMinus">
            <a:avLst>
              <a:gd name="adj1" fmla="val 3519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C02C39CD-DCFD-4429-9F49-92C9926A175C}"/>
              </a:ext>
            </a:extLst>
          </p:cNvPr>
          <p:cNvSpPr txBox="1">
            <a:spLocks/>
          </p:cNvSpPr>
          <p:nvPr/>
        </p:nvSpPr>
        <p:spPr>
          <a:xfrm>
            <a:off x="684089" y="1466201"/>
            <a:ext cx="10255297" cy="529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Section de Fonctionnement</a:t>
            </a:r>
            <a:endParaRPr lang="fr-FR" sz="36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9688628F-54CA-48C9-BF12-7B560D8E769D}"/>
              </a:ext>
            </a:extLst>
          </p:cNvPr>
          <p:cNvSpPr txBox="1">
            <a:spLocks/>
          </p:cNvSpPr>
          <p:nvPr/>
        </p:nvSpPr>
        <p:spPr>
          <a:xfrm>
            <a:off x="684089" y="3677395"/>
            <a:ext cx="10515600" cy="47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Section d’investissement</a:t>
            </a:r>
            <a:endParaRPr lang="fr-FR" sz="32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45574" y="4096501"/>
            <a:ext cx="5885238" cy="78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prstClr val="white"/>
                </a:solidFill>
                <a:latin typeface="Calibri" panose="020F0502020204030204"/>
              </a:rPr>
              <a:t>Recettes réelles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:6,1M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€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2324" y="2761637"/>
            <a:ext cx="5523106" cy="473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Dépenses d’ordre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3,2M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€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76149" y="3188725"/>
            <a:ext cx="5872743" cy="487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2400" dirty="0" smtClean="0">
                <a:solidFill>
                  <a:prstClr val="white"/>
                </a:solidFill>
                <a:latin typeface="Calibri" panose="020F0502020204030204"/>
              </a:rPr>
              <a:t>Résultat antérieur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fr-FR" sz="2400" dirty="0">
                <a:solidFill>
                  <a:prstClr val="white"/>
                </a:solidFill>
              </a:rPr>
              <a:t>: </a:t>
            </a:r>
            <a:r>
              <a:rPr lang="fr-FR" sz="2400" dirty="0" smtClean="0">
                <a:solidFill>
                  <a:prstClr val="white"/>
                </a:solidFill>
              </a:rPr>
              <a:t>1,9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€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45577" y="5483960"/>
            <a:ext cx="5859294" cy="400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prstClr val="white"/>
                </a:solidFill>
                <a:latin typeface="Calibri" panose="020F0502020204030204"/>
              </a:rPr>
              <a:t>Excédent antérieur:1M€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665074" y="2866443"/>
            <a:ext cx="0" cy="33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46150" y="3214691"/>
            <a:ext cx="5456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+2,6M€ d’excédent de fonctionnement</a:t>
            </a:r>
          </a:p>
          <a:p>
            <a:endParaRPr lang="fr-FR" sz="2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303590" y="5885270"/>
            <a:ext cx="5456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-14K€ de déficit d’investissement</a:t>
            </a:r>
          </a:p>
          <a:p>
            <a:endParaRPr lang="fr-FR" sz="2400" dirty="0"/>
          </a:p>
        </p:txBody>
      </p:sp>
      <p:cxnSp>
        <p:nvCxnSpPr>
          <p:cNvPr id="26" name="Connecteur droit avec flèche 25"/>
          <p:cNvCxnSpPr>
            <a:endCxn id="24" idx="1"/>
          </p:cNvCxnSpPr>
          <p:nvPr/>
        </p:nvCxnSpPr>
        <p:spPr>
          <a:xfrm>
            <a:off x="6303590" y="5885270"/>
            <a:ext cx="0" cy="41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594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50FA5-3AE7-4399-AC13-2C183C67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214" y="142754"/>
            <a:ext cx="10691832" cy="1357800"/>
          </a:xfrm>
        </p:spPr>
        <p:txBody>
          <a:bodyPr>
            <a:noAutofit/>
          </a:bodyPr>
          <a:lstStyle/>
          <a:p>
            <a:pPr algn="ctr"/>
            <a:r>
              <a:rPr lang="fr-FR" sz="1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1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Une maîtrise 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des dépenses de </a:t>
            </a:r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fonctionnement dans un contexte hyper-inflationniste</a:t>
            </a:r>
            <a:r>
              <a:rPr lang="fr-FR" sz="36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36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36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E8BCB9-65A4-45AC-B49F-7A17D169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2452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FBB22-FA48-4F44-9348-333B5DD576C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822650"/>
              </p:ext>
            </p:extLst>
          </p:nvPr>
        </p:nvGraphicFramePr>
        <p:xfrm>
          <a:off x="1371214" y="1222408"/>
          <a:ext cx="10198352" cy="4822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5365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50FA5-3AE7-4399-AC13-2C183C67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214" y="142754"/>
            <a:ext cx="10474036" cy="899010"/>
          </a:xfrm>
        </p:spPr>
        <p:txBody>
          <a:bodyPr>
            <a:noAutofit/>
          </a:bodyPr>
          <a:lstStyle/>
          <a:p>
            <a:pPr algn="ctr"/>
            <a:r>
              <a:rPr lang="fr-FR" sz="1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1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40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Des recettes de fonctionnement en progression</a:t>
            </a:r>
            <a:r>
              <a:rPr lang="fr-FR" sz="40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40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18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E8BCB9-65A4-45AC-B49F-7A17D169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2452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FBB22-FA48-4F44-9348-333B5DD576C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709613"/>
              </p:ext>
            </p:extLst>
          </p:nvPr>
        </p:nvGraphicFramePr>
        <p:xfrm>
          <a:off x="1127052" y="1041765"/>
          <a:ext cx="11064948" cy="5188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2116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50FA5-3AE7-4399-AC13-2C183C67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214" y="184755"/>
            <a:ext cx="10474036" cy="1118766"/>
          </a:xfrm>
        </p:spPr>
        <p:txBody>
          <a:bodyPr>
            <a:noAutofit/>
          </a:bodyPr>
          <a:lstStyle/>
          <a:p>
            <a:pPr algn="ctr"/>
            <a:r>
              <a:rPr lang="fr-FR" sz="1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1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32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Une épargne brute qui progresse mais qui reste inférieure aux communes de même strate</a:t>
            </a:r>
            <a:r>
              <a:rPr lang="fr-FR" sz="40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40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FR" sz="40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40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18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E8BCB9-65A4-45AC-B49F-7A17D169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2452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6FBB22-FA48-4F44-9348-333B5DD576C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261201"/>
              </p:ext>
            </p:extLst>
          </p:nvPr>
        </p:nvGraphicFramePr>
        <p:xfrm>
          <a:off x="6608232" y="1106955"/>
          <a:ext cx="5448300" cy="490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839103"/>
              </p:ext>
            </p:extLst>
          </p:nvPr>
        </p:nvGraphicFramePr>
        <p:xfrm>
          <a:off x="1159931" y="1303520"/>
          <a:ext cx="5448301" cy="462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371214" y="5917751"/>
            <a:ext cx="456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*Les chiffres 2023 sont encore provisoires.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61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427477" y="380460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2555424"/>
            <a:ext cx="10128315" cy="106446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Une stratégie financière responsable au service des priorités communales</a:t>
            </a:r>
            <a:endParaRPr lang="fr-FR" sz="40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597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5485" y="66353"/>
            <a:ext cx="10128315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Une stratégie financière responsable tournée vers l’avenir</a:t>
            </a:r>
            <a:endParaRPr lang="fr-FR" sz="36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225485" y="889857"/>
            <a:ext cx="10515600" cy="4838282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fr-FR" dirty="0" smtClean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Poursuivre les efforts de réduction/redéploiement des dépenses de fonctionnement</a:t>
            </a:r>
            <a:endParaRPr lang="fr-FR" sz="2800" dirty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Optimiser les recettes, dont la recherche de subventions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Doter la commune d’une capacité à investir grâce à ses fonds propres</a:t>
            </a:r>
            <a:endParaRPr lang="fr-FR" sz="2800" dirty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Piloter la dette et limiter le recours à l’emprunt</a:t>
            </a:r>
            <a:endParaRPr lang="fr-FR" sz="2800" dirty="0">
              <a:solidFill>
                <a:srgbClr val="0087B4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87B4"/>
                </a:solidFill>
              </a:rPr>
              <a:t>Maintenir une politique d’investissement ambitieuse au service du cadre de vie des Achérois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800" dirty="0">
                <a:solidFill>
                  <a:srgbClr val="0087B4"/>
                </a:solidFill>
              </a:rPr>
              <a:t>S’assurer de la soutenabilité de la trajectoire financière jusqu'en </a:t>
            </a:r>
            <a:r>
              <a:rPr lang="fr-FR" sz="2800" dirty="0" smtClean="0">
                <a:solidFill>
                  <a:srgbClr val="0087B4"/>
                </a:solidFill>
              </a:rPr>
              <a:t>2026 en fixant une épargne brute comprise entre 2,5 et 3 millions d’euros</a:t>
            </a:r>
            <a:endParaRPr lang="fr-FR" sz="2800" dirty="0">
              <a:solidFill>
                <a:srgbClr val="0087B4"/>
              </a:solidFill>
            </a:endParaRPr>
          </a:p>
          <a:p>
            <a:pPr marL="228600" lvl="1" algn="just">
              <a:spcBef>
                <a:spcPts val="1000"/>
              </a:spcBef>
              <a:buFont typeface="Calibri" pitchFamily="34" charset="0"/>
              <a:buChar char="&gt;"/>
            </a:pPr>
            <a:endParaRPr lang="fr-FR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EF1C-F198-C842-A66B-4871C88B583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296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511560" y="365126"/>
            <a:ext cx="10496938" cy="803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0087B4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4536" y="360409"/>
            <a:ext cx="10128315" cy="80391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Les grandes tendances d’évolution des dépenses de </a:t>
            </a:r>
            <a:r>
              <a:rPr lang="fr-FR" sz="2800" b="1" dirty="0" smtClean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>fonctionnement (2024-2026)</a:t>
            </a:r>
            <a:r>
              <a:rPr lang="fr-FR" sz="49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fr-FR" sz="4900" b="1" dirty="0">
                <a:solidFill>
                  <a:srgbClr val="0087B4"/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4900" b="1" dirty="0">
              <a:solidFill>
                <a:srgbClr val="0087B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511560" y="986250"/>
            <a:ext cx="10128315" cy="5269864"/>
          </a:xfrm>
        </p:spPr>
        <p:txBody>
          <a:bodyPr>
            <a:normAutofit/>
          </a:bodyPr>
          <a:lstStyle/>
          <a:p>
            <a:pPr marL="0" lvl="1" indent="0" algn="just">
              <a:spcBef>
                <a:spcPts val="1000"/>
              </a:spcBef>
              <a:buFont typeface="Calibri" pitchFamily="34" charset="0"/>
              <a:buChar char="&gt;"/>
            </a:pPr>
            <a:r>
              <a:rPr lang="fr-FR" sz="2500" dirty="0" smtClean="0">
                <a:solidFill>
                  <a:srgbClr val="0087B4"/>
                </a:solidFill>
              </a:rPr>
              <a:t> </a:t>
            </a:r>
            <a:r>
              <a:rPr lang="fr-FR" sz="2500" b="1" dirty="0" smtClean="0">
                <a:solidFill>
                  <a:srgbClr val="0087B4"/>
                </a:solidFill>
              </a:rPr>
              <a:t>Les charges à caractère général : des dépenses maîtrisées</a:t>
            </a:r>
          </a:p>
          <a:p>
            <a:pPr marL="800100" lvl="2" indent="-34290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87B4"/>
                </a:solidFill>
              </a:rPr>
              <a:t>En 2024, malgré </a:t>
            </a:r>
            <a:r>
              <a:rPr lang="fr-FR" b="1" dirty="0">
                <a:solidFill>
                  <a:srgbClr val="0087B4"/>
                </a:solidFill>
              </a:rPr>
              <a:t>des contraintes extérieures entraînant </a:t>
            </a:r>
            <a:r>
              <a:rPr lang="fr-FR" b="1" dirty="0" smtClean="0">
                <a:solidFill>
                  <a:srgbClr val="0087B4"/>
                </a:solidFill>
              </a:rPr>
              <a:t>une </a:t>
            </a:r>
            <a:r>
              <a:rPr lang="fr-FR" b="1" dirty="0">
                <a:solidFill>
                  <a:srgbClr val="0087B4"/>
                </a:solidFill>
              </a:rPr>
              <a:t>progression des </a:t>
            </a:r>
            <a:r>
              <a:rPr lang="fr-FR" b="1" dirty="0" smtClean="0">
                <a:solidFill>
                  <a:srgbClr val="0087B4"/>
                </a:solidFill>
              </a:rPr>
              <a:t>coûts (…)</a:t>
            </a:r>
          </a:p>
          <a:p>
            <a:pPr marL="1257300" lvl="3" indent="-3429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0087B4"/>
                </a:solidFill>
              </a:rPr>
              <a:t>Augmentation des dépenses relatives à la restauration dans les différentes structures de la ville (cantine scolaire, centres de loisirs (+17%), +75% pour la petite enfance)</a:t>
            </a:r>
          </a:p>
          <a:p>
            <a:pPr marL="1257300" lvl="3" indent="-342900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0087B4"/>
                </a:solidFill>
              </a:rPr>
              <a:t>Hausse du coût des dépenses d’assurances (+38%)</a:t>
            </a:r>
            <a:endParaRPr lang="fr-FR" sz="1900" dirty="0">
              <a:solidFill>
                <a:srgbClr val="0087B4"/>
              </a:solidFill>
            </a:endParaRPr>
          </a:p>
          <a:p>
            <a:pPr marL="800100" lvl="2" indent="-34290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87B4"/>
                </a:solidFill>
              </a:rPr>
              <a:t>(…) du </a:t>
            </a:r>
            <a:r>
              <a:rPr lang="fr-FR" b="1" dirty="0">
                <a:solidFill>
                  <a:srgbClr val="0087B4"/>
                </a:solidFill>
              </a:rPr>
              <a:t>fait de la réduction </a:t>
            </a:r>
            <a:r>
              <a:rPr lang="fr-FR" b="1" dirty="0" smtClean="0">
                <a:solidFill>
                  <a:srgbClr val="0087B4"/>
                </a:solidFill>
              </a:rPr>
              <a:t>programmée des </a:t>
            </a:r>
            <a:r>
              <a:rPr lang="fr-FR" b="1" dirty="0">
                <a:solidFill>
                  <a:srgbClr val="0087B4"/>
                </a:solidFill>
              </a:rPr>
              <a:t>dépenses </a:t>
            </a:r>
            <a:r>
              <a:rPr lang="fr-FR" b="1" dirty="0" smtClean="0">
                <a:solidFill>
                  <a:srgbClr val="0087B4"/>
                </a:solidFill>
              </a:rPr>
              <a:t>d’énergie, post flambée de 2023 </a:t>
            </a:r>
            <a:r>
              <a:rPr lang="fr-FR" b="1" dirty="0">
                <a:solidFill>
                  <a:srgbClr val="0087B4"/>
                </a:solidFill>
              </a:rPr>
              <a:t>(-15</a:t>
            </a:r>
            <a:r>
              <a:rPr lang="fr-FR" b="1" dirty="0" smtClean="0">
                <a:solidFill>
                  <a:srgbClr val="0087B4"/>
                </a:solidFill>
              </a:rPr>
              <a:t>%)</a:t>
            </a:r>
          </a:p>
          <a:p>
            <a:pPr marL="800100" lvl="2" indent="-34290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87B4"/>
                </a:solidFill>
              </a:rPr>
              <a:t>(…) et du fait de la gestion rigoureuse des dépenses de fonctionnement :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1900" dirty="0">
                <a:solidFill>
                  <a:srgbClr val="0087B4"/>
                </a:solidFill>
              </a:rPr>
              <a:t>Réduction des locations, optimisation de l’utilisation des bâtiments </a:t>
            </a:r>
            <a:r>
              <a:rPr lang="fr-FR" sz="1900" dirty="0" smtClean="0">
                <a:solidFill>
                  <a:srgbClr val="0087B4"/>
                </a:solidFill>
              </a:rPr>
              <a:t>communaux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1900" dirty="0" smtClean="0">
                <a:solidFill>
                  <a:srgbClr val="0087B4"/>
                </a:solidFill>
              </a:rPr>
              <a:t>Réflexion </a:t>
            </a:r>
            <a:r>
              <a:rPr lang="fr-FR" sz="1900" dirty="0">
                <a:solidFill>
                  <a:srgbClr val="0087B4"/>
                </a:solidFill>
              </a:rPr>
              <a:t>sur les modes de gestion des services </a:t>
            </a:r>
            <a:r>
              <a:rPr lang="fr-FR" sz="1900" dirty="0" smtClean="0">
                <a:solidFill>
                  <a:srgbClr val="0087B4"/>
                </a:solidFill>
              </a:rPr>
              <a:t>publics</a:t>
            </a:r>
            <a:endParaRPr lang="fr-FR" sz="1900" dirty="0">
              <a:solidFill>
                <a:srgbClr val="0087B4"/>
              </a:solidFill>
            </a:endParaRPr>
          </a:p>
          <a:p>
            <a:pPr marL="457200" lvl="2" indent="0" algn="just">
              <a:spcBef>
                <a:spcPts val="1000"/>
              </a:spcBef>
              <a:buNone/>
            </a:pPr>
            <a:r>
              <a:rPr lang="fr-FR" sz="1900" b="1" dirty="0" smtClean="0">
                <a:solidFill>
                  <a:srgbClr val="0087B4"/>
                </a:solidFill>
              </a:rPr>
              <a:t>La </a:t>
            </a:r>
            <a:r>
              <a:rPr lang="fr-FR" b="1" dirty="0">
                <a:solidFill>
                  <a:srgbClr val="0087B4"/>
                </a:solidFill>
              </a:rPr>
              <a:t>progression</a:t>
            </a:r>
            <a:r>
              <a:rPr lang="fr-FR" sz="1900" b="1" dirty="0" smtClean="0">
                <a:solidFill>
                  <a:srgbClr val="0087B4"/>
                </a:solidFill>
              </a:rPr>
              <a:t> des dépenses devrait être contenue à 4%, contre 17% entre 2022 et 2023.</a:t>
            </a:r>
          </a:p>
          <a:p>
            <a:pPr marL="800100" lvl="2" indent="-342900" algn="just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FR" sz="2100" b="1" dirty="0" smtClean="0">
                <a:solidFill>
                  <a:srgbClr val="0087B4"/>
                </a:solidFill>
              </a:rPr>
              <a:t>En 2025-2026 : </a:t>
            </a:r>
            <a:r>
              <a:rPr lang="fr-FR" sz="2100" dirty="0" smtClean="0">
                <a:solidFill>
                  <a:srgbClr val="0087B4"/>
                </a:solidFill>
              </a:rPr>
              <a:t>baisse progressive des dépenses d’énergie et maintien des autres dépenses, +/- à leur niveau de 2023</a:t>
            </a:r>
          </a:p>
          <a:p>
            <a:pPr marL="457200" lvl="2" indent="0" algn="just">
              <a:spcBef>
                <a:spcPts val="1000"/>
              </a:spcBef>
              <a:buNone/>
            </a:pPr>
            <a:endParaRPr lang="fr-FR" sz="2100" dirty="0">
              <a:solidFill>
                <a:srgbClr val="0087B4"/>
              </a:solidFill>
            </a:endParaRPr>
          </a:p>
          <a:p>
            <a:pPr marL="0" lvl="1" indent="0">
              <a:spcBef>
                <a:spcPts val="1000"/>
              </a:spcBef>
              <a:buFont typeface="Calibri" pitchFamily="34" charset="0"/>
              <a:buChar char="&gt;"/>
            </a:pPr>
            <a:endParaRPr lang="fr-FR" sz="2800" dirty="0">
              <a:solidFill>
                <a:srgbClr val="0087B4"/>
              </a:solidFill>
            </a:endParaRPr>
          </a:p>
          <a:p>
            <a:pPr marL="0" indent="0">
              <a:buNone/>
            </a:pPr>
            <a:endParaRPr lang="fr-FR" sz="7000" dirty="0">
              <a:solidFill>
                <a:srgbClr val="0087B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6EF1C-F198-C842-A66B-4871C88B583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546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ésentation Achères modèl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́sentation Achères modèle" id="{BC0B5580-7EBD-144B-828A-3F072CB87476}" vid="{78459739-4C77-1946-B335-1B67F57B45E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6204</TotalTime>
  <Words>2217</Words>
  <Application>Microsoft Office PowerPoint</Application>
  <PresentationFormat>Grand écran</PresentationFormat>
  <Paragraphs>363</Paragraphs>
  <Slides>29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Présentation Achères modèle</vt:lpstr>
      <vt:lpstr>Présentation PowerPoint</vt:lpstr>
      <vt:lpstr>Le contexte Local fin 2023</vt:lpstr>
      <vt:lpstr> CA 2023 provisoire </vt:lpstr>
      <vt:lpstr> Une maîtrise des dépenses de fonctionnement dans un contexte hyper-inflationniste </vt:lpstr>
      <vt:lpstr> Des recettes de fonctionnement en progression </vt:lpstr>
      <vt:lpstr> Une épargne brute qui progresse mais qui reste inférieure aux communes de même strate  </vt:lpstr>
      <vt:lpstr>Une stratégie financière responsable au service des priorités communales</vt:lpstr>
      <vt:lpstr>Une stratégie financière responsable tournée vers l’avenir</vt:lpstr>
      <vt:lpstr>Les grandes tendances d’évolution des dépenses de fonctionnement (2024-2026) </vt:lpstr>
      <vt:lpstr>Les grandes tendances d’évolution des dépenses de fonctionnement (2024-2026) </vt:lpstr>
      <vt:lpstr>Les grandes tendances d’évolution des dépenses de fonctionnement (2023-2026) </vt:lpstr>
      <vt:lpstr>Des dépenses de fonctionnement maîtrisées de 2023 à 2026 (en K€) </vt:lpstr>
      <vt:lpstr>Les grandes tendances d’évolution des recettes de fonctionnement (2024-2026)</vt:lpstr>
      <vt:lpstr>Evolution des recettes de fonctionnement de 2024 à 2026 (en K€) </vt:lpstr>
      <vt:lpstr>Présentation PowerPoint</vt:lpstr>
      <vt:lpstr>Pourquoi la municipalité souhaite-t-elle disposer d’une capacité d’autofinancement brute (CAF) suffisante? </vt:lpstr>
      <vt:lpstr>Une capacité d’autofinancement brute qui s’améliore mais qui reste inférieure à la moyenne des communes de même strate (en K€ après neutralisation des recettes de foretage) </vt:lpstr>
      <vt:lpstr>Présentation PowerPoint</vt:lpstr>
      <vt:lpstr>Les Projets d’Investissement en cours </vt:lpstr>
      <vt:lpstr>Les Projets d’Investissement en cours </vt:lpstr>
      <vt:lpstr>Les autres projets suivis dans le cadre du PPI (2024-2026)</vt:lpstr>
      <vt:lpstr>La limitation du recours à l’emprunt </vt:lpstr>
      <vt:lpstr>Une capacité de désendettement qui s’améliore sensiblement  (permet  de mesurer le nombre d’années qu’il faudrait pour rembourser l’intégralité du capital emprunté si l’épargne brute y était consacrée)</vt:lpstr>
      <vt:lpstr>Une stratégie financière au service de la parentalité, la petite enfance, la réussite éducative et la jeunesse </vt:lpstr>
      <vt:lpstr>Une stratégie financière au service de la parentalité, la petite enfance, la réussite éducative et la jeunesse </vt:lpstr>
      <vt:lpstr>La qualité de vie des Achérois, au cœur de la politique municipale </vt:lpstr>
      <vt:lpstr>La qualité de vie des Achérois, au cœur de la politique municipale  </vt:lpstr>
      <vt:lpstr>Les projets impactant Achères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asbodarwe</dc:creator>
  <cp:lastModifiedBy>Stéphanie ARMANGUE</cp:lastModifiedBy>
  <cp:revision>723</cp:revision>
  <cp:lastPrinted>2020-06-17T11:02:05Z</cp:lastPrinted>
  <dcterms:created xsi:type="dcterms:W3CDTF">2018-11-28T10:08:53Z</dcterms:created>
  <dcterms:modified xsi:type="dcterms:W3CDTF">2024-03-18T13:21:38Z</dcterms:modified>
</cp:coreProperties>
</file>